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06" r:id="rId5"/>
    <p:sldId id="260" r:id="rId6"/>
    <p:sldId id="307" r:id="rId7"/>
    <p:sldId id="308" r:id="rId8"/>
    <p:sldId id="310" r:id="rId9"/>
    <p:sldId id="311" r:id="rId10"/>
    <p:sldId id="309" r:id="rId11"/>
    <p:sldId id="326" r:id="rId12"/>
    <p:sldId id="331" r:id="rId13"/>
    <p:sldId id="330" r:id="rId14"/>
    <p:sldId id="324" r:id="rId15"/>
    <p:sldId id="329" r:id="rId16"/>
    <p:sldId id="328" r:id="rId17"/>
    <p:sldId id="327" r:id="rId18"/>
    <p:sldId id="332" r:id="rId19"/>
    <p:sldId id="333" r:id="rId20"/>
    <p:sldId id="334" r:id="rId21"/>
    <p:sldId id="335" r:id="rId22"/>
    <p:sldId id="336" r:id="rId23"/>
    <p:sldId id="337" r:id="rId24"/>
    <p:sldId id="339" r:id="rId25"/>
    <p:sldId id="351" r:id="rId26"/>
    <p:sldId id="340" r:id="rId27"/>
    <p:sldId id="341" r:id="rId28"/>
    <p:sldId id="349" r:id="rId29"/>
    <p:sldId id="347" r:id="rId30"/>
    <p:sldId id="342" r:id="rId31"/>
    <p:sldId id="348" r:id="rId32"/>
    <p:sldId id="343" r:id="rId33"/>
    <p:sldId id="344" r:id="rId34"/>
    <p:sldId id="345" r:id="rId35"/>
    <p:sldId id="346" r:id="rId36"/>
    <p:sldId id="352" r:id="rId37"/>
    <p:sldId id="353" r:id="rId38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720"/>
    <a:srgbClr val="FFDC00"/>
    <a:srgbClr val="4A7EBB"/>
    <a:srgbClr val="16223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686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046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094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17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50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976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0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861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199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096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258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838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034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319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78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370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59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362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417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880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283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539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27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4E1B5-63BC-4334-9D81-D58D41015F1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252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4E1B5-63BC-4334-9D81-D58D41015F1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28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95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30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50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498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5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4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10" Type="http://schemas.openxmlformats.org/officeDocument/2006/relationships/image" Target="../media/image46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10" Type="http://schemas.openxmlformats.org/officeDocument/2006/relationships/image" Target="../media/image5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5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82.png"/><Relationship Id="rId5" Type="http://schemas.openxmlformats.org/officeDocument/2006/relationships/image" Target="../media/image7.png"/><Relationship Id="rId10" Type="http://schemas.openxmlformats.org/officeDocument/2006/relationships/image" Target="../media/image86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87.png"/><Relationship Id="rId5" Type="http://schemas.openxmlformats.org/officeDocument/2006/relationships/image" Target="../media/image7.png"/><Relationship Id="rId10" Type="http://schemas.openxmlformats.org/officeDocument/2006/relationships/image" Target="../media/image91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92.png"/><Relationship Id="rId5" Type="http://schemas.openxmlformats.org/officeDocument/2006/relationships/image" Target="../media/image7.png"/><Relationship Id="rId10" Type="http://schemas.openxmlformats.org/officeDocument/2006/relationships/image" Target="../media/image95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9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9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9C1A9-D33F-8B80-6996-13277A35B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>
            <a:extLst>
              <a:ext uri="{FF2B5EF4-FFF2-40B4-BE49-F238E27FC236}">
                <a16:creationId xmlns:a16="http://schemas.microsoft.com/office/drawing/2014/main" id="{50AFD6E1-274B-E396-D6C5-3868FAE928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30" name="CasellaDiTesto 9">
            <a:extLst>
              <a:ext uri="{FF2B5EF4-FFF2-40B4-BE49-F238E27FC236}">
                <a16:creationId xmlns:a16="http://schemas.microsoft.com/office/drawing/2014/main" id="{63F8AF53-D4E8-09E7-482B-B3578E0E50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id="{5797610A-9734-9924-1C23-CAAE73AAC1EE}"/>
              </a:ext>
            </a:extLst>
          </p:cNvPr>
          <p:cNvSpPr txBox="1"/>
          <p:nvPr/>
        </p:nvSpPr>
        <p:spPr>
          <a:xfrm>
            <a:off x="158985" y="2847110"/>
            <a:ext cx="1189150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000">
                <a:solidFill>
                  <a:srgbClr val="971720"/>
                </a:solidFill>
                <a:latin typeface="Century Gothic"/>
                <a:cs typeface="Century Gothic"/>
              </a:rPr>
              <a:t>Model-Based and Data-Driven </a:t>
            </a:r>
            <a:r>
              <a:rPr lang="en-US" sz="3000" dirty="0">
                <a:solidFill>
                  <a:srgbClr val="971720"/>
                </a:solidFill>
                <a:latin typeface="Century Gothic"/>
                <a:cs typeface="Century Gothic"/>
              </a:rPr>
              <a:t>Control of a Quadruped Robot</a:t>
            </a:r>
          </a:p>
          <a:p>
            <a:pPr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3000" dirty="0">
              <a:solidFill>
                <a:srgbClr val="971720"/>
              </a:solidFill>
              <a:latin typeface="Century Gothic"/>
              <a:cs typeface="Century Gothic"/>
            </a:endParaRPr>
          </a:p>
          <a:p>
            <a:pPr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>
                <a:latin typeface="Century Gothic"/>
                <a:cs typeface="Century Gothic"/>
              </a:rPr>
              <a:t>Emanuele Cuzzocrea, Vito Daniele Perfetta</a:t>
            </a:r>
            <a:endParaRPr lang="it-IT" sz="2800" b="1" dirty="0">
              <a:latin typeface="Century Gothic"/>
              <a:cs typeface="Century Gothic"/>
            </a:endParaRPr>
          </a:p>
        </p:txBody>
      </p:sp>
      <p:sp>
        <p:nvSpPr>
          <p:cNvPr id="34" name="CasellaDiTesto 11">
            <a:extLst>
              <a:ext uri="{FF2B5EF4-FFF2-40B4-BE49-F238E27FC236}">
                <a16:creationId xmlns:a16="http://schemas.microsoft.com/office/drawing/2014/main" id="{77CC880A-F8A8-7052-1252-B67C469D7208}"/>
              </a:ext>
            </a:extLst>
          </p:cNvPr>
          <p:cNvSpPr txBox="1"/>
          <p:nvPr/>
        </p:nvSpPr>
        <p:spPr>
          <a:xfrm>
            <a:off x="249987" y="2375300"/>
            <a:ext cx="90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162230"/>
                </a:solidFill>
                <a:latin typeface="Century Gothic"/>
                <a:cs typeface="Century Gothic"/>
              </a:rPr>
              <a:t>FIELD AND SERVICE ROBOTICS – Technical Report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E32C5F-6579-F911-6302-15D1A4A5CEF4}"/>
              </a:ext>
            </a:extLst>
          </p:cNvPr>
          <p:cNvSpPr txBox="1"/>
          <p:nvPr/>
        </p:nvSpPr>
        <p:spPr>
          <a:xfrm>
            <a:off x="8440490" y="4730290"/>
            <a:ext cx="3751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Prof. Fabio Ruggiero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1ED3CCF-8F00-8D6F-748F-B360DC596E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325240"/>
            <a:ext cx="12192000" cy="1532759"/>
          </a:xfrm>
          <a:prstGeom prst="rect">
            <a:avLst/>
          </a:prstGeom>
          <a:solidFill>
            <a:srgbClr val="FFDC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schermata, Modellazione 3D&#10;&#10;Descrizione generata automaticamente">
            <a:extLst>
              <a:ext uri="{FF2B5EF4-FFF2-40B4-BE49-F238E27FC236}">
                <a16:creationId xmlns:a16="http://schemas.microsoft.com/office/drawing/2014/main" id="{450D43A1-357F-69E7-6191-7F9EE89A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03" y="5468702"/>
            <a:ext cx="1624663" cy="1248661"/>
          </a:xfrm>
          <a:prstGeom prst="rect">
            <a:avLst/>
          </a:prstGeom>
        </p:spPr>
      </p:pic>
      <p:pic>
        <p:nvPicPr>
          <p:cNvPr id="11" name="Immagine 10" descr="Immagine che contiene diagramma, Piano, testo, Rettangolo&#10;&#10;Descrizione generata automaticamente">
            <a:extLst>
              <a:ext uri="{FF2B5EF4-FFF2-40B4-BE49-F238E27FC236}">
                <a16:creationId xmlns:a16="http://schemas.microsoft.com/office/drawing/2014/main" id="{B745332B-D998-BE03-0690-4B405FEEE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975" y="5468702"/>
            <a:ext cx="1624663" cy="1248661"/>
          </a:xfrm>
          <a:prstGeom prst="rect">
            <a:avLst/>
          </a:prstGeom>
        </p:spPr>
      </p:pic>
      <p:pic>
        <p:nvPicPr>
          <p:cNvPr id="13" name="Immagine 1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193D4E90-AD42-93B4-CB9C-63D5B9957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151" y="5468702"/>
            <a:ext cx="1624667" cy="1248661"/>
          </a:xfrm>
          <a:prstGeom prst="rect">
            <a:avLst/>
          </a:prstGeom>
        </p:spPr>
      </p:pic>
      <p:pic>
        <p:nvPicPr>
          <p:cNvPr id="19" name="Picture 2" descr="Video Friday: Startup Unveils Agile Robot Dog That Costs Less Than $10k -  IEEE Spectrum">
            <a:extLst>
              <a:ext uri="{FF2B5EF4-FFF2-40B4-BE49-F238E27FC236}">
                <a16:creationId xmlns:a16="http://schemas.microsoft.com/office/drawing/2014/main" id="{32345D2B-0996-5B79-D989-5D6638EC5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2" r="14378" b="9316"/>
          <a:stretch/>
        </p:blipFill>
        <p:spPr bwMode="auto">
          <a:xfrm>
            <a:off x="678111" y="5468701"/>
            <a:ext cx="1624664" cy="12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82C541F-8034-0FE3-69AB-C53719B817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0" b="1"/>
          <a:stretch/>
        </p:blipFill>
        <p:spPr>
          <a:xfrm>
            <a:off x="9890289" y="5468701"/>
            <a:ext cx="1623600" cy="12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6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GAIT ANALYSIS – BOUND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885235-11A8-1A97-8121-B890BFCF6EDA}"/>
              </a:ext>
            </a:extLst>
          </p:cNvPr>
          <p:cNvSpPr txBox="1"/>
          <p:nvPr/>
        </p:nvSpPr>
        <p:spPr>
          <a:xfrm>
            <a:off x="8776067" y="4349379"/>
            <a:ext cx="2593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Ground Reaction Forces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8E0F26-9D36-1EC7-8217-7F79622F14ED}"/>
              </a:ext>
            </a:extLst>
          </p:cNvPr>
          <p:cNvSpPr txBox="1"/>
          <p:nvPr/>
        </p:nvSpPr>
        <p:spPr>
          <a:xfrm>
            <a:off x="9074091" y="2198530"/>
            <a:ext cx="225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Angular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9FA26A-95DB-2021-6E06-EDE43C219A91}"/>
              </a:ext>
            </a:extLst>
          </p:cNvPr>
          <p:cNvSpPr txBox="1"/>
          <p:nvPr/>
        </p:nvSpPr>
        <p:spPr>
          <a:xfrm>
            <a:off x="9199489" y="10332"/>
            <a:ext cx="200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Linear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pic>
        <p:nvPicPr>
          <p:cNvPr id="29" name="old_bound">
            <a:hlinkClick r:id="" action="ppaction://media"/>
            <a:extLst>
              <a:ext uri="{FF2B5EF4-FFF2-40B4-BE49-F238E27FC236}">
                <a16:creationId xmlns:a16="http://schemas.microsoft.com/office/drawing/2014/main" id="{A592BB87-437F-8D1D-611D-C89D489B7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021" y="1303648"/>
            <a:ext cx="7266215" cy="4087246"/>
          </a:xfrm>
          <a:prstGeom prst="rect">
            <a:avLst/>
          </a:prstGeom>
        </p:spPr>
      </p:pic>
      <p:pic>
        <p:nvPicPr>
          <p:cNvPr id="31" name="Immagine 30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04CB272-57DD-54CB-1E6D-BCE534D37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427" y="340642"/>
            <a:ext cx="3474515" cy="1800000"/>
          </a:xfrm>
          <a:prstGeom prst="rect">
            <a:avLst/>
          </a:prstGeom>
        </p:spPr>
      </p:pic>
      <p:pic>
        <p:nvPicPr>
          <p:cNvPr id="33" name="Immagine 3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746800B-56BA-1A19-1367-EBB3BB634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88" y="2539190"/>
            <a:ext cx="3456000" cy="1800000"/>
          </a:xfrm>
          <a:prstGeom prst="rect">
            <a:avLst/>
          </a:prstGeom>
        </p:spPr>
      </p:pic>
      <p:pic>
        <p:nvPicPr>
          <p:cNvPr id="38" name="Immagine 37" descr="Immagine che contiene testo, Diagramma, diagramma, schermata&#10;&#10;Descrizione generata automaticamente">
            <a:extLst>
              <a:ext uri="{FF2B5EF4-FFF2-40B4-BE49-F238E27FC236}">
                <a16:creationId xmlns:a16="http://schemas.microsoft.com/office/drawing/2014/main" id="{9D242611-20F5-08EE-7BF7-2037C8F01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399" y="4676350"/>
            <a:ext cx="3458543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295EF8C-7374-2C19-5537-E7C6D9110D7E}"/>
                  </a:ext>
                </a:extLst>
              </p:cNvPr>
              <p:cNvSpPr txBox="1"/>
              <p:nvPr/>
            </p:nvSpPr>
            <p:spPr>
              <a:xfrm>
                <a:off x="2940490" y="5569966"/>
                <a:ext cx="2214440" cy="554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 err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=0.3 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295EF8C-7374-2C19-5537-E7C6D9110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90" y="5569966"/>
                <a:ext cx="2214440" cy="554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704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264440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ADDING NEW GAITS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08016EE-1153-2D8D-91C5-F2FBEF215815}"/>
              </a:ext>
            </a:extLst>
          </p:cNvPr>
          <p:cNvSpPr txBox="1"/>
          <p:nvPr/>
        </p:nvSpPr>
        <p:spPr>
          <a:xfrm>
            <a:off x="405048" y="1289948"/>
            <a:ext cx="53970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1622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rgbClr val="C00000"/>
                </a:solidFill>
                <a:latin typeface="Century Gothic" pitchFamily="34" charset="0"/>
              </a:rPr>
              <a:t>stance_duration</a:t>
            </a:r>
            <a:r>
              <a:rPr lang="en-US" sz="2000" dirty="0">
                <a:solidFill>
                  <a:srgbClr val="C00000"/>
                </a:solidFill>
                <a:latin typeface="Century Gothic" pitchFamily="34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162230"/>
                </a:solidFill>
                <a:latin typeface="Century Gothic" pitchFamily="34" charset="0"/>
              </a:rPr>
              <a:t>amount of stance time for each leg in a gait cycle.</a:t>
            </a:r>
          </a:p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1622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rgbClr val="C00000"/>
                </a:solidFill>
                <a:latin typeface="Century Gothic" pitchFamily="34" charset="0"/>
              </a:rPr>
              <a:t>duty_factor</a:t>
            </a:r>
            <a:r>
              <a:rPr lang="en-US" sz="2000" dirty="0">
                <a:solidFill>
                  <a:srgbClr val="C00000"/>
                </a:solidFill>
                <a:latin typeface="Century Gothic" pitchFamily="34" charset="0"/>
              </a:rPr>
              <a:t>:</a:t>
            </a:r>
            <a:r>
              <a:rPr lang="en-US" sz="2000" dirty="0">
                <a:solidFill>
                  <a:srgbClr val="162230"/>
                </a:solidFill>
                <a:latin typeface="Century Gothic" pitchFamily="34" charset="0"/>
              </a:rPr>
              <a:t> fraction of stance phase in the gait cycle.</a:t>
            </a:r>
          </a:p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1622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rgbClr val="C00000"/>
                </a:solidFill>
                <a:latin typeface="Century Gothic" pitchFamily="34" charset="0"/>
              </a:rPr>
              <a:t>init_phase_full_cycle</a:t>
            </a:r>
            <a:r>
              <a:rPr lang="en-US" sz="2000" dirty="0">
                <a:solidFill>
                  <a:srgbClr val="C00000"/>
                </a:solidFill>
                <a:latin typeface="Century Gothic" pitchFamily="34" charset="0"/>
              </a:rPr>
              <a:t>:</a:t>
            </a:r>
            <a:r>
              <a:rPr lang="en-US" sz="2000" dirty="0">
                <a:solidFill>
                  <a:srgbClr val="162230"/>
                </a:solidFill>
                <a:latin typeface="Century Gothic" pitchFamily="34" charset="0"/>
              </a:rPr>
              <a:t> initial phase of each leg at the beginning of the full cycle.</a:t>
            </a:r>
          </a:p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1622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rgbClr val="C00000"/>
                </a:solidFill>
                <a:latin typeface="Century Gothic" pitchFamily="34" charset="0"/>
              </a:rPr>
              <a:t>initial_leg_state</a:t>
            </a:r>
            <a:r>
              <a:rPr lang="en-US" sz="2000" dirty="0">
                <a:solidFill>
                  <a:srgbClr val="C00000"/>
                </a:solidFill>
                <a:latin typeface="Century Gothic" pitchFamily="34" charset="0"/>
              </a:rPr>
              <a:t>:</a:t>
            </a:r>
            <a:r>
              <a:rPr lang="en-US" sz="2000" dirty="0">
                <a:solidFill>
                  <a:srgbClr val="162230"/>
                </a:solidFill>
                <a:latin typeface="Century Gothic" pitchFamily="34" charset="0"/>
              </a:rPr>
              <a:t> initial state of each leg, where 1 indicates "STANCE" and 0 indicates "SWING".</a:t>
            </a:r>
          </a:p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1622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rgbClr val="C00000"/>
                </a:solidFill>
                <a:latin typeface="Century Gothic" pitchFamily="34" charset="0"/>
              </a:rPr>
              <a:t>contact_detection_phase_threshold</a:t>
            </a:r>
            <a:r>
              <a:rPr lang="en-US" sz="2000" dirty="0">
                <a:solidFill>
                  <a:srgbClr val="C00000"/>
                </a:solidFill>
                <a:latin typeface="Century Gothic" pitchFamily="34" charset="0"/>
              </a:rPr>
              <a:t>:</a:t>
            </a:r>
            <a:r>
              <a:rPr lang="en-US" sz="2000" dirty="0">
                <a:solidFill>
                  <a:srgbClr val="162230"/>
                </a:solidFill>
                <a:latin typeface="Century Gothic" pitchFamily="34" charset="0"/>
              </a:rPr>
              <a:t> contact threshold when the leg state switches from "SWING" to "STANCE".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B7DFCB-1E04-07CB-6E91-DBDE8D133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1" t="11587" r="59375" b="39683"/>
          <a:stretch/>
        </p:blipFill>
        <p:spPr>
          <a:xfrm>
            <a:off x="6161315" y="938247"/>
            <a:ext cx="5758842" cy="4589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0FBA7B-E0E8-ED35-D407-F036F8E32798}"/>
                  </a:ext>
                </a:extLst>
              </p:cNvPr>
              <p:cNvSpPr txBox="1"/>
              <p:nvPr/>
            </p:nvSpPr>
            <p:spPr>
              <a:xfrm>
                <a:off x="2008752" y="5912125"/>
                <a:ext cx="7586668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=[10, 10, 5, 60, 60, 100, 0., 0., 0.5, 50,100</m:t>
                      </m:r>
                      <m:r>
                        <a:rPr lang="it-IT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,1,0]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0FBA7B-E0E8-ED35-D407-F036F8E32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752" y="5912125"/>
                <a:ext cx="7586668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B2FC0CB-B74D-CCFB-61F1-11A425E89ECC}"/>
                  </a:ext>
                </a:extLst>
              </p:cNvPr>
              <p:cNvSpPr txBox="1"/>
              <p:nvPr/>
            </p:nvSpPr>
            <p:spPr>
              <a:xfrm>
                <a:off x="8975421" y="5912124"/>
                <a:ext cx="281362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2400" b="0" i="1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=4⋅</m:t>
                      </m:r>
                      <m:sSup>
                        <m:sSupPr>
                          <m:ctrlPr>
                            <a:rPr lang="it-IT" sz="2400" b="0" i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2400" b="0" i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it-IT" sz="2400" b="0" i="1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B2FC0CB-B74D-CCFB-61F1-11A425E8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421" y="5912124"/>
                <a:ext cx="2813620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999BC2-5DFC-2AD5-C87D-C29DDFA68A59}"/>
              </a:ext>
            </a:extLst>
          </p:cNvPr>
          <p:cNvSpPr txBox="1"/>
          <p:nvPr/>
        </p:nvSpPr>
        <p:spPr>
          <a:xfrm>
            <a:off x="14286" y="903645"/>
            <a:ext cx="10853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Gait implementation: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38BA4E-EFC6-0D0D-85EE-0F5FB652EFAD}"/>
              </a:ext>
            </a:extLst>
          </p:cNvPr>
          <p:cNvSpPr txBox="1"/>
          <p:nvPr/>
        </p:nvSpPr>
        <p:spPr>
          <a:xfrm>
            <a:off x="36057" y="5954615"/>
            <a:ext cx="2707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Control tuning:</a:t>
            </a:r>
          </a:p>
        </p:txBody>
      </p:sp>
    </p:spTree>
    <p:extLst>
      <p:ext uri="{BB962C8B-B14F-4D97-AF65-F5344CB8AC3E}">
        <p14:creationId xmlns:p14="http://schemas.microsoft.com/office/powerpoint/2010/main" val="62061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GAIT ANALYSIS – PACE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885235-11A8-1A97-8121-B890BFCF6EDA}"/>
              </a:ext>
            </a:extLst>
          </p:cNvPr>
          <p:cNvSpPr txBox="1"/>
          <p:nvPr/>
        </p:nvSpPr>
        <p:spPr>
          <a:xfrm>
            <a:off x="8776067" y="4349379"/>
            <a:ext cx="2593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Ground Reaction Forces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8E0F26-9D36-1EC7-8217-7F79622F14ED}"/>
              </a:ext>
            </a:extLst>
          </p:cNvPr>
          <p:cNvSpPr txBox="1"/>
          <p:nvPr/>
        </p:nvSpPr>
        <p:spPr>
          <a:xfrm>
            <a:off x="9074091" y="2198530"/>
            <a:ext cx="225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Angular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9FA26A-95DB-2021-6E06-EDE43C219A91}"/>
              </a:ext>
            </a:extLst>
          </p:cNvPr>
          <p:cNvSpPr txBox="1"/>
          <p:nvPr/>
        </p:nvSpPr>
        <p:spPr>
          <a:xfrm>
            <a:off x="9199489" y="10332"/>
            <a:ext cx="200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Linear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pic>
        <p:nvPicPr>
          <p:cNvPr id="22" name="pace">
            <a:hlinkClick r:id="" action="ppaction://media"/>
            <a:extLst>
              <a:ext uri="{FF2B5EF4-FFF2-40B4-BE49-F238E27FC236}">
                <a16:creationId xmlns:a16="http://schemas.microsoft.com/office/drawing/2014/main" id="{3A1FD4EE-83E4-F6C4-584B-1A9422D98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021" y="1303648"/>
            <a:ext cx="7266215" cy="4087246"/>
          </a:xfrm>
          <a:prstGeom prst="rect">
            <a:avLst/>
          </a:prstGeom>
        </p:spPr>
      </p:pic>
      <p:pic>
        <p:nvPicPr>
          <p:cNvPr id="23" name="Immagine 22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5403E47C-95BE-C3A4-B222-B742D2980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9013" y="332756"/>
            <a:ext cx="3474515" cy="1800000"/>
          </a:xfrm>
          <a:prstGeom prst="rect">
            <a:avLst/>
          </a:prstGeom>
        </p:spPr>
      </p:pic>
      <p:pic>
        <p:nvPicPr>
          <p:cNvPr id="25" name="Immagine 24" descr="Immagine che contiene testo, Diagramma, Policromia, schermata&#10;&#10;Descrizione generata automaticamente">
            <a:extLst>
              <a:ext uri="{FF2B5EF4-FFF2-40B4-BE49-F238E27FC236}">
                <a16:creationId xmlns:a16="http://schemas.microsoft.com/office/drawing/2014/main" id="{DDC0F241-82F0-02F5-7D3F-03899DF63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88" y="2529000"/>
            <a:ext cx="3416914" cy="1800000"/>
          </a:xfrm>
          <a:prstGeom prst="rect">
            <a:avLst/>
          </a:prstGeom>
        </p:spPr>
      </p:pic>
      <p:pic>
        <p:nvPicPr>
          <p:cNvPr id="27" name="Immagine 26" descr="Immagine che contiene Diagramma, linea, diagramma, Policromia&#10;&#10;Descrizione generata automaticamente">
            <a:extLst>
              <a:ext uri="{FF2B5EF4-FFF2-40B4-BE49-F238E27FC236}">
                <a16:creationId xmlns:a16="http://schemas.microsoft.com/office/drawing/2014/main" id="{22E90C26-25AA-FAF3-0211-AB1501981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4985" y="4655672"/>
            <a:ext cx="3458542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5858B25-CF60-85F1-7797-F52DC1404F15}"/>
                  </a:ext>
                </a:extLst>
              </p:cNvPr>
              <p:cNvSpPr txBox="1"/>
              <p:nvPr/>
            </p:nvSpPr>
            <p:spPr>
              <a:xfrm>
                <a:off x="2940490" y="5569966"/>
                <a:ext cx="2351600" cy="554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 err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=0.3 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5858B25-CF60-85F1-7797-F52DC1404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90" y="5569966"/>
                <a:ext cx="2351600" cy="554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36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GAIT ANALYSIS – GALLOP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885235-11A8-1A97-8121-B890BFCF6EDA}"/>
              </a:ext>
            </a:extLst>
          </p:cNvPr>
          <p:cNvSpPr txBox="1"/>
          <p:nvPr/>
        </p:nvSpPr>
        <p:spPr>
          <a:xfrm>
            <a:off x="8776067" y="4349379"/>
            <a:ext cx="2593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Ground Reaction Forces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8E0F26-9D36-1EC7-8217-7F79622F14ED}"/>
              </a:ext>
            </a:extLst>
          </p:cNvPr>
          <p:cNvSpPr txBox="1"/>
          <p:nvPr/>
        </p:nvSpPr>
        <p:spPr>
          <a:xfrm>
            <a:off x="9074091" y="2198530"/>
            <a:ext cx="225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Angular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9FA26A-95DB-2021-6E06-EDE43C219A91}"/>
              </a:ext>
            </a:extLst>
          </p:cNvPr>
          <p:cNvSpPr txBox="1"/>
          <p:nvPr/>
        </p:nvSpPr>
        <p:spPr>
          <a:xfrm>
            <a:off x="9199489" y="10332"/>
            <a:ext cx="200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Linear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pic>
        <p:nvPicPr>
          <p:cNvPr id="14" name="gallop">
            <a:hlinkClick r:id="" action="ppaction://media"/>
            <a:extLst>
              <a:ext uri="{FF2B5EF4-FFF2-40B4-BE49-F238E27FC236}">
                <a16:creationId xmlns:a16="http://schemas.microsoft.com/office/drawing/2014/main" id="{625EAED8-45B9-15DB-AE09-FA73F3D2B0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021" y="1303647"/>
            <a:ext cx="7266215" cy="4087246"/>
          </a:xfrm>
          <a:prstGeom prst="rect">
            <a:avLst/>
          </a:prstGeom>
        </p:spPr>
      </p:pic>
      <p:pic>
        <p:nvPicPr>
          <p:cNvPr id="15" name="Immagine 14" descr="Immagine che contiene testo, Carattere, linea, calligrafia&#10;&#10;Descrizione generata automaticamente">
            <a:extLst>
              <a:ext uri="{FF2B5EF4-FFF2-40B4-BE49-F238E27FC236}">
                <a16:creationId xmlns:a16="http://schemas.microsoft.com/office/drawing/2014/main" id="{322D3ED5-9240-AF48-E8F2-B45D674F4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7000" y="340106"/>
            <a:ext cx="3474515" cy="1800000"/>
          </a:xfrm>
          <a:prstGeom prst="rect">
            <a:avLst/>
          </a:prstGeom>
        </p:spPr>
      </p:pic>
      <p:pic>
        <p:nvPicPr>
          <p:cNvPr id="18" name="Immagine 17" descr="Immagine che contiene Policromia, schermata, Diagramma, diagramma&#10;&#10;Descrizione generata automaticamente">
            <a:extLst>
              <a:ext uri="{FF2B5EF4-FFF2-40B4-BE49-F238E27FC236}">
                <a16:creationId xmlns:a16="http://schemas.microsoft.com/office/drawing/2014/main" id="{5AEE522D-4234-9EA4-F02D-DDDD1AAAA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88" y="2534938"/>
            <a:ext cx="3416914" cy="1800000"/>
          </a:xfrm>
          <a:prstGeom prst="rect">
            <a:avLst/>
          </a:prstGeom>
        </p:spPr>
      </p:pic>
      <p:pic>
        <p:nvPicPr>
          <p:cNvPr id="20" name="Immagine 19" descr="Immagine che contiene schermata, Diagramma, linea, testo&#10;&#10;Descrizione generata automaticamente">
            <a:extLst>
              <a:ext uri="{FF2B5EF4-FFF2-40B4-BE49-F238E27FC236}">
                <a16:creationId xmlns:a16="http://schemas.microsoft.com/office/drawing/2014/main" id="{A1DD6AA9-BCA7-5D3C-E49D-DA5292361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4985" y="4655672"/>
            <a:ext cx="3458543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C851A67-48F2-7B49-D1A9-9B7CE75E1223}"/>
                  </a:ext>
                </a:extLst>
              </p:cNvPr>
              <p:cNvSpPr txBox="1"/>
              <p:nvPr/>
            </p:nvSpPr>
            <p:spPr>
              <a:xfrm>
                <a:off x="2940490" y="5569966"/>
                <a:ext cx="2203010" cy="554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 err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=0.3 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C851A67-48F2-7B49-D1A9-9B7CE75E1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90" y="5569966"/>
                <a:ext cx="2203010" cy="554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94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GAIT ANALYSIS – NEW BOUND</a:t>
            </a:r>
          </a:p>
        </p:txBody>
      </p:sp>
      <p:pic>
        <p:nvPicPr>
          <p:cNvPr id="8" name="Immagine 7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51E48DC9-1D90-B470-E860-74CD2CACC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001" y="2547737"/>
            <a:ext cx="3474514" cy="1800000"/>
          </a:xfrm>
          <a:prstGeom prst="rect">
            <a:avLst/>
          </a:prstGeom>
        </p:spPr>
      </p:pic>
      <p:pic>
        <p:nvPicPr>
          <p:cNvPr id="13" name="Immagine 12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243E9BDC-F3CF-2B06-7A17-5CB934A9A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7000" y="375456"/>
            <a:ext cx="3474514" cy="1800000"/>
          </a:xfrm>
          <a:prstGeom prst="rect">
            <a:avLst/>
          </a:prstGeom>
        </p:spPr>
      </p:pic>
      <p:pic>
        <p:nvPicPr>
          <p:cNvPr id="16" name="Immagine 15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C56CCF08-4986-3C8A-1CEB-0F46E87B8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959" y="4670373"/>
            <a:ext cx="3458543" cy="1800000"/>
          </a:xfrm>
          <a:prstGeom prst="rect">
            <a:avLst/>
          </a:prstGeom>
        </p:spPr>
      </p:pic>
      <p:pic>
        <p:nvPicPr>
          <p:cNvPr id="3" name="bound">
            <a:hlinkClick r:id="" action="ppaction://media"/>
            <a:extLst>
              <a:ext uri="{FF2B5EF4-FFF2-40B4-BE49-F238E27FC236}">
                <a16:creationId xmlns:a16="http://schemas.microsoft.com/office/drawing/2014/main" id="{99FCB377-6B95-17BB-BF3A-00B277F44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1722" y="1303646"/>
            <a:ext cx="7200000" cy="4050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885235-11A8-1A97-8121-B890BFCF6EDA}"/>
              </a:ext>
            </a:extLst>
          </p:cNvPr>
          <p:cNvSpPr txBox="1"/>
          <p:nvPr/>
        </p:nvSpPr>
        <p:spPr>
          <a:xfrm>
            <a:off x="8776067" y="4349379"/>
            <a:ext cx="2593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Ground Reaction Forces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8E0F26-9D36-1EC7-8217-7F79622F14ED}"/>
              </a:ext>
            </a:extLst>
          </p:cNvPr>
          <p:cNvSpPr txBox="1"/>
          <p:nvPr/>
        </p:nvSpPr>
        <p:spPr>
          <a:xfrm>
            <a:off x="9074091" y="2198530"/>
            <a:ext cx="225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Angular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9FA26A-95DB-2021-6E06-EDE43C219A91}"/>
              </a:ext>
            </a:extLst>
          </p:cNvPr>
          <p:cNvSpPr txBox="1"/>
          <p:nvPr/>
        </p:nvSpPr>
        <p:spPr>
          <a:xfrm>
            <a:off x="9199489" y="10332"/>
            <a:ext cx="200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Linear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EC259B-CB68-1D2E-EA6A-F597B166CBC3}"/>
                  </a:ext>
                </a:extLst>
              </p:cNvPr>
              <p:cNvSpPr txBox="1"/>
              <p:nvPr/>
            </p:nvSpPr>
            <p:spPr>
              <a:xfrm>
                <a:off x="2940490" y="5569966"/>
                <a:ext cx="2237300" cy="554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 err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=0.3 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EC259B-CB68-1D2E-EA6A-F597B166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90" y="5569966"/>
                <a:ext cx="2237300" cy="554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RRT PATH PLANNING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11457F-108C-4DCB-8FAC-948FDBAE2589}"/>
              </a:ext>
            </a:extLst>
          </p:cNvPr>
          <p:cNvSpPr txBox="1"/>
          <p:nvPr/>
        </p:nvSpPr>
        <p:spPr>
          <a:xfrm>
            <a:off x="311722" y="1042886"/>
            <a:ext cx="10853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Robot moves in an environment full of </a:t>
            </a:r>
            <a:r>
              <a:rPr lang="en-US" sz="2200" dirty="0">
                <a:solidFill>
                  <a:srgbClr val="C00000"/>
                </a:solidFill>
                <a:latin typeface="Century Gothic" pitchFamily="34" charset="0"/>
              </a:rPr>
              <a:t>obstacles</a:t>
            </a:r>
          </a:p>
        </p:txBody>
      </p:sp>
      <p:pic>
        <p:nvPicPr>
          <p:cNvPr id="15" name="Immagine 14" descr="Immagine che contiene schermata, Modellazione 3D&#10;&#10;Descrizione generata automaticamente">
            <a:extLst>
              <a:ext uri="{FF2B5EF4-FFF2-40B4-BE49-F238E27FC236}">
                <a16:creationId xmlns:a16="http://schemas.microsoft.com/office/drawing/2014/main" id="{4C3CDBB8-4992-FF4B-48A4-8F4C4061C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766" y="1571747"/>
            <a:ext cx="7444468" cy="4186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064586E-CAB5-5F8F-19C3-7802DAB90D3C}"/>
                  </a:ext>
                </a:extLst>
              </p:cNvPr>
              <p:cNvSpPr txBox="1"/>
              <p:nvPr/>
            </p:nvSpPr>
            <p:spPr>
              <a:xfrm>
                <a:off x="4541322" y="5814085"/>
                <a:ext cx="36211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it-IT" sz="2400" smtClean="0">
                          <a:solidFill>
                            <a:srgbClr val="C00000"/>
                          </a:solidFill>
                        </a:rPr>
                        <m:t>= −3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it-IT" sz="2400" smtClean="0">
                          <a:solidFill>
                            <a:srgbClr val="C00000"/>
                          </a:solidFill>
                        </a:rPr>
                        <m:t>= 6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z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it-IT" sz="2400" smtClean="0">
                          <a:solidFill>
                            <a:srgbClr val="C00000"/>
                          </a:solidFill>
                        </a:rPr>
                        <m:t>= 0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it-IT" sz="2400" smtClean="0">
                          <a:solidFill>
                            <a:srgbClr val="C00000"/>
                          </a:solidFill>
                        </a:rPr>
                        <m:t>4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yaw</m:t>
                      </m:r>
                      <m:r>
                        <m:rPr>
                          <m:nor/>
                        </m:rPr>
                        <a:rPr lang="it-IT" sz="2400" i="1" smtClean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it-IT" sz="2400" smtClean="0">
                          <a:solidFill>
                            <a:srgbClr val="C00000"/>
                          </a:solidFill>
                        </a:rPr>
                        <m:t>=</m:t>
                      </m:r>
                      <m:r>
                        <m:rPr>
                          <m:nor/>
                        </m:rPr>
                        <a:rPr lang="it-IT" sz="2400" b="0" i="0" smtClean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it-IT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064586E-CAB5-5F8F-19C3-7802DAB9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322" y="5814085"/>
                <a:ext cx="3621184" cy="369332"/>
              </a:xfrm>
              <a:prstGeom prst="rect">
                <a:avLst/>
              </a:prstGeom>
              <a:blipFill>
                <a:blip r:embed="rId5"/>
                <a:stretch>
                  <a:fillRect l="-842" r="-505" b="-2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62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RRT PATH PLANNING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11457F-108C-4DCB-8FAC-948FDBAE2589}"/>
              </a:ext>
            </a:extLst>
          </p:cNvPr>
          <p:cNvSpPr txBox="1"/>
          <p:nvPr/>
        </p:nvSpPr>
        <p:spPr>
          <a:xfrm>
            <a:off x="235520" y="955801"/>
            <a:ext cx="11956480" cy="175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entury Gothic" pitchFamily="34" charset="0"/>
              </a:rPr>
              <a:t>Set up</a:t>
            </a:r>
            <a:r>
              <a:rPr lang="en-US" sz="2400" dirty="0">
                <a:latin typeface="Century Gothic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200" dirty="0" err="1">
                <a:solidFill>
                  <a:srgbClr val="162230"/>
                </a:solidFill>
                <a:latin typeface="Century Gothic" pitchFamily="34" charset="0"/>
              </a:rPr>
              <a:t>Velodyne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 VLP-16 3D lidar sensor 		 		2D Hokuyo Laser Scanner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Performance improvement: </a:t>
            </a:r>
            <a:r>
              <a:rPr lang="en-US" sz="2200" i="1" dirty="0">
                <a:solidFill>
                  <a:srgbClr val="162230"/>
                </a:solidFill>
                <a:latin typeface="Century Gothic" pitchFamily="34" charset="0"/>
              </a:rPr>
              <a:t>&lt; </a:t>
            </a:r>
            <a:r>
              <a:rPr lang="en-US" sz="2200" i="1" dirty="0" err="1">
                <a:solidFill>
                  <a:srgbClr val="162230"/>
                </a:solidFill>
                <a:latin typeface="Century Gothic" pitchFamily="34" charset="0"/>
              </a:rPr>
              <a:t>real_time_update_rate</a:t>
            </a:r>
            <a:r>
              <a:rPr lang="en-US" sz="2200" i="1" dirty="0">
                <a:solidFill>
                  <a:srgbClr val="162230"/>
                </a:solidFill>
                <a:latin typeface="Century Gothic" pitchFamily="34" charset="0"/>
              </a:rPr>
              <a:t> &gt;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en-US" sz="2200" i="1" dirty="0">
                <a:solidFill>
                  <a:srgbClr val="162230"/>
                </a:solidFill>
                <a:latin typeface="Century Gothic" pitchFamily="34" charset="0"/>
              </a:rPr>
              <a:t>= 100 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(</a:t>
            </a:r>
            <a:r>
              <a:rPr lang="en-US" sz="2200" dirty="0" err="1">
                <a:solidFill>
                  <a:srgbClr val="162230"/>
                </a:solidFill>
                <a:latin typeface="Century Gothic" pitchFamily="34" charset="0"/>
              </a:rPr>
              <a:t>rl_race_field.world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)</a:t>
            </a:r>
            <a:endParaRPr lang="en-US" sz="2200" i="1" dirty="0">
              <a:solidFill>
                <a:srgbClr val="162230"/>
              </a:solidFill>
              <a:latin typeface="Century Gothic" pitchFamily="34" charset="0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E15A715-A089-3C39-DD7F-4E9F83477850}"/>
              </a:ext>
            </a:extLst>
          </p:cNvPr>
          <p:cNvCxnSpPr/>
          <p:nvPr/>
        </p:nvCxnSpPr>
        <p:spPr>
          <a:xfrm>
            <a:off x="5867397" y="1850562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magine 10" descr="Immagine che contiene Rettangolo, diagramma, schermata, Piano&#10;&#10;Descrizione generata automaticamente">
            <a:extLst>
              <a:ext uri="{FF2B5EF4-FFF2-40B4-BE49-F238E27FC236}">
                <a16:creationId xmlns:a16="http://schemas.microsoft.com/office/drawing/2014/main" id="{09D896DF-42A9-A3B5-6295-6C6B8E399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10" y="3226601"/>
            <a:ext cx="5400000" cy="293214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BE9561-FF3F-F564-231F-86517FFEBEAE}"/>
              </a:ext>
            </a:extLst>
          </p:cNvPr>
          <p:cNvSpPr txBox="1"/>
          <p:nvPr/>
        </p:nvSpPr>
        <p:spPr>
          <a:xfrm>
            <a:off x="-238010" y="4116553"/>
            <a:ext cx="5611587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C00000"/>
                </a:solidFill>
                <a:latin typeface="Century Gothic" pitchFamily="34" charset="0"/>
              </a:rPr>
              <a:t>Build the map </a:t>
            </a:r>
            <a:r>
              <a:rPr lang="en-US" sz="2400" dirty="0">
                <a:solidFill>
                  <a:srgbClr val="162230"/>
                </a:solidFill>
                <a:latin typeface="Century Gothic" pitchFamily="34" charset="0"/>
              </a:rPr>
              <a:t>using </a:t>
            </a:r>
            <a:r>
              <a:rPr lang="en-US" sz="2400" dirty="0" err="1">
                <a:solidFill>
                  <a:srgbClr val="162230"/>
                </a:solidFill>
                <a:latin typeface="Century Gothic" pitchFamily="34" charset="0"/>
              </a:rPr>
              <a:t>gmapping</a:t>
            </a:r>
            <a:r>
              <a:rPr lang="en-US" sz="2400" dirty="0">
                <a:solidFill>
                  <a:srgbClr val="162230"/>
                </a:solidFill>
                <a:latin typeface="Century Gothic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8805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RRT PATH PLANNING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11457F-108C-4DCB-8FAC-948FDBAE2589}"/>
              </a:ext>
            </a:extLst>
          </p:cNvPr>
          <p:cNvSpPr txBox="1"/>
          <p:nvPr/>
        </p:nvSpPr>
        <p:spPr>
          <a:xfrm>
            <a:off x="311722" y="962663"/>
            <a:ext cx="11531935" cy="287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Key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C00000"/>
                </a:solidFill>
                <a:latin typeface="Century Gothic" pitchFamily="34" charset="0"/>
              </a:rPr>
              <a:t>Provide the map 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to </a:t>
            </a:r>
            <a:r>
              <a:rPr lang="en-US" sz="2200" dirty="0" err="1">
                <a:solidFill>
                  <a:srgbClr val="162230"/>
                </a:solidFill>
                <a:latin typeface="Century Gothic" pitchFamily="34" charset="0"/>
              </a:rPr>
              <a:t>move_base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 through the </a:t>
            </a:r>
            <a:r>
              <a:rPr lang="en-US" sz="2200" dirty="0" err="1">
                <a:solidFill>
                  <a:srgbClr val="162230"/>
                </a:solidFill>
                <a:latin typeface="Century Gothic" pitchFamily="34" charset="0"/>
              </a:rPr>
              <a:t>map_server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 node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Start the </a:t>
            </a:r>
            <a:r>
              <a:rPr lang="en-US" sz="2200" dirty="0" err="1">
                <a:solidFill>
                  <a:srgbClr val="C00000"/>
                </a:solidFill>
                <a:latin typeface="Century Gothic" pitchFamily="34" charset="0"/>
              </a:rPr>
              <a:t>move_base</a:t>
            </a:r>
            <a:r>
              <a:rPr lang="en-US" sz="2200" dirty="0">
                <a:solidFill>
                  <a:srgbClr val="C00000"/>
                </a:solidFill>
                <a:latin typeface="Century Gothic" pitchFamily="34" charset="0"/>
              </a:rPr>
              <a:t> 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node, specifying local </a:t>
            </a:r>
            <a:r>
              <a:rPr lang="en-US" sz="2200">
                <a:solidFill>
                  <a:srgbClr val="162230"/>
                </a:solidFill>
                <a:latin typeface="Century Gothic" pitchFamily="34" charset="0"/>
              </a:rPr>
              <a:t>(</a:t>
            </a:r>
            <a:r>
              <a:rPr lang="en-US" sz="2200">
                <a:solidFill>
                  <a:srgbClr val="C00000"/>
                </a:solidFill>
                <a:latin typeface="Century Gothic" pitchFamily="34" charset="0"/>
              </a:rPr>
              <a:t>DWA</a:t>
            </a:r>
            <a:r>
              <a:rPr lang="en-US" sz="2200">
                <a:solidFill>
                  <a:srgbClr val="162230"/>
                </a:solidFill>
                <a:latin typeface="Century Gothic" pitchFamily="34" charset="0"/>
              </a:rPr>
              <a:t>) 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and global (</a:t>
            </a:r>
            <a:r>
              <a:rPr lang="en-US" sz="2200" dirty="0">
                <a:solidFill>
                  <a:srgbClr val="C00000"/>
                </a:solidFill>
                <a:latin typeface="Century Gothic" pitchFamily="34" charset="0"/>
              </a:rPr>
              <a:t>RRT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) planners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Start the Adaptive Monte Carlo Localization (</a:t>
            </a:r>
            <a:r>
              <a:rPr lang="en-US" sz="2200" dirty="0">
                <a:solidFill>
                  <a:srgbClr val="C00000"/>
                </a:solidFill>
                <a:latin typeface="Century Gothic" pitchFamily="34" charset="0"/>
              </a:rPr>
              <a:t>AMCL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) node to localize the robot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Launch RVIZ with a proper configuration to visualize the RRT planner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CF665F-7A64-F688-CDF2-D182CCB76673}"/>
              </a:ext>
            </a:extLst>
          </p:cNvPr>
          <p:cNvSpPr txBox="1"/>
          <p:nvPr/>
        </p:nvSpPr>
        <p:spPr>
          <a:xfrm>
            <a:off x="311722" y="4142943"/>
            <a:ext cx="10853057" cy="229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RRT implementation: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RRT_code.py			</a:t>
            </a:r>
            <a:r>
              <a:rPr lang="en-US" sz="2200" dirty="0">
                <a:solidFill>
                  <a:srgbClr val="C00000"/>
                </a:solidFill>
                <a:latin typeface="Century Gothic" pitchFamily="34" charset="0"/>
              </a:rPr>
              <a:t>planner algorithm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RRT_server.py			planner available to the </a:t>
            </a:r>
            <a:r>
              <a:rPr lang="en-US" sz="2200" dirty="0" err="1">
                <a:solidFill>
                  <a:srgbClr val="162230"/>
                </a:solidFill>
                <a:latin typeface="Century Gothic" pitchFamily="34" charset="0"/>
              </a:rPr>
              <a:t>move_base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 node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treeviz.py				tree graphical visualization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704D675-0B1C-2E85-3B91-7D99F95972D9}"/>
              </a:ext>
            </a:extLst>
          </p:cNvPr>
          <p:cNvCxnSpPr/>
          <p:nvPr/>
        </p:nvCxnSpPr>
        <p:spPr>
          <a:xfrm>
            <a:off x="2688769" y="5029190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59C3431-F4BE-A555-F70D-B6BD5D89265B}"/>
              </a:ext>
            </a:extLst>
          </p:cNvPr>
          <p:cNvCxnSpPr/>
          <p:nvPr/>
        </p:nvCxnSpPr>
        <p:spPr>
          <a:xfrm>
            <a:off x="2688769" y="5638789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BB7E253-2705-9A27-BB42-66B0FA48A211}"/>
              </a:ext>
            </a:extLst>
          </p:cNvPr>
          <p:cNvCxnSpPr/>
          <p:nvPr/>
        </p:nvCxnSpPr>
        <p:spPr>
          <a:xfrm>
            <a:off x="2688769" y="6215735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7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RRT PATH PLANNING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432E12-A38B-4739-0992-3722EF12F5B5}"/>
                  </a:ext>
                </a:extLst>
              </p:cNvPr>
              <p:cNvSpPr txBox="1"/>
              <p:nvPr/>
            </p:nvSpPr>
            <p:spPr>
              <a:xfrm>
                <a:off x="0" y="2383474"/>
                <a:ext cx="3621184" cy="2712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sz="2400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𝑙𝑜𝑜𝑝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432E12-A38B-4739-0992-3722EF12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83474"/>
                <a:ext cx="3621184" cy="2712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rt1">
            <a:hlinkClick r:id="" action="ppaction://media"/>
            <a:extLst>
              <a:ext uri="{FF2B5EF4-FFF2-40B4-BE49-F238E27FC236}">
                <a16:creationId xmlns:a16="http://schemas.microsoft.com/office/drawing/2014/main" id="{2F410DE6-6CD0-8DDA-A615-3EA9D1495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084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9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RRT PATH PLANNING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432E12-A38B-4739-0992-3722EF12F5B5}"/>
                  </a:ext>
                </a:extLst>
              </p:cNvPr>
              <p:cNvSpPr txBox="1"/>
              <p:nvPr/>
            </p:nvSpPr>
            <p:spPr>
              <a:xfrm>
                <a:off x="0" y="2383474"/>
                <a:ext cx="3621184" cy="2712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sz="2400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it-IT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𝑙𝑜𝑜𝑝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it-IT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432E12-A38B-4739-0992-3722EF12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83474"/>
                <a:ext cx="3621184" cy="2712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rt2">
            <a:hlinkClick r:id="" action="ppaction://media"/>
            <a:extLst>
              <a:ext uri="{FF2B5EF4-FFF2-40B4-BE49-F238E27FC236}">
                <a16:creationId xmlns:a16="http://schemas.microsoft.com/office/drawing/2014/main" id="{F523C1CC-AC70-685F-F282-4F674FA90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084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700E42-49CA-0101-A264-EE081D7420AC}"/>
              </a:ext>
            </a:extLst>
          </p:cNvPr>
          <p:cNvSpPr txBox="1"/>
          <p:nvPr/>
        </p:nvSpPr>
        <p:spPr>
          <a:xfrm>
            <a:off x="370115" y="943524"/>
            <a:ext cx="10853057" cy="397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Quadruped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Robots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				A1 and 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Aliengo</a:t>
            </a:r>
            <a:endParaRPr lang="it-IT" sz="24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Model-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Control	 			</a:t>
            </a:r>
            <a:r>
              <a:rPr lang="it-IT" sz="2400" dirty="0">
                <a:solidFill>
                  <a:srgbClr val="C00000"/>
                </a:solidFill>
                <a:latin typeface="Century Gothic" pitchFamily="34" charset="0"/>
              </a:rPr>
              <a:t>MPC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Gait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Analysis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Path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Planning  						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Rapidly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Exploring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Random Tree (</a:t>
            </a:r>
            <a:r>
              <a:rPr lang="it-IT" sz="2400" dirty="0">
                <a:solidFill>
                  <a:srgbClr val="C00000"/>
                </a:solidFill>
                <a:latin typeface="Century Gothic" pitchFamily="34" charset="0"/>
              </a:rPr>
              <a:t>RRT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Data-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driven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Control 				</a:t>
            </a:r>
            <a:r>
              <a:rPr lang="it-IT" sz="2400" dirty="0" err="1">
                <a:solidFill>
                  <a:srgbClr val="C00000"/>
                </a:solidFill>
                <a:latin typeface="Century Gothic" pitchFamily="34" charset="0"/>
              </a:rPr>
              <a:t>Reward</a:t>
            </a:r>
            <a:r>
              <a:rPr lang="it-IT" sz="2400" dirty="0">
                <a:solidFill>
                  <a:srgbClr val="C00000"/>
                </a:solidFill>
                <a:latin typeface="Century Gothic" pitchFamily="34" charset="0"/>
              </a:rPr>
              <a:t> Machines 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and 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Gait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Analysis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Conclusions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29756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INTRODUCTION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E4D2899-D003-2890-4F46-EACCCE0E1E3F}"/>
              </a:ext>
            </a:extLst>
          </p:cNvPr>
          <p:cNvCxnSpPr/>
          <p:nvPr/>
        </p:nvCxnSpPr>
        <p:spPr>
          <a:xfrm>
            <a:off x="4201887" y="1426022"/>
            <a:ext cx="968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16D6298-EE05-EE00-3ABB-E225DE939153}"/>
              </a:ext>
            </a:extLst>
          </p:cNvPr>
          <p:cNvCxnSpPr/>
          <p:nvPr/>
        </p:nvCxnSpPr>
        <p:spPr>
          <a:xfrm>
            <a:off x="4201884" y="2264224"/>
            <a:ext cx="968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16BAFA3-9876-F198-D492-07011A13E6BD}"/>
              </a:ext>
            </a:extLst>
          </p:cNvPr>
          <p:cNvCxnSpPr/>
          <p:nvPr/>
        </p:nvCxnSpPr>
        <p:spPr>
          <a:xfrm>
            <a:off x="4190998" y="3058884"/>
            <a:ext cx="968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8C11B3D-C0DC-F913-26A1-989A63E57FB8}"/>
              </a:ext>
            </a:extLst>
          </p:cNvPr>
          <p:cNvCxnSpPr/>
          <p:nvPr/>
        </p:nvCxnSpPr>
        <p:spPr>
          <a:xfrm>
            <a:off x="4190999" y="3853539"/>
            <a:ext cx="968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AC0A7F33-268F-1F3A-C322-A14D01DBDD3B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pic>
        <p:nvPicPr>
          <p:cNvPr id="1030" name="Picture 6" descr="Video Friday: Startup Unveils Agile Robot Dog That Costs Less Than $10k -  IEEE Spectrum">
            <a:extLst>
              <a:ext uri="{FF2B5EF4-FFF2-40B4-BE49-F238E27FC236}">
                <a16:creationId xmlns:a16="http://schemas.microsoft.com/office/drawing/2014/main" id="{54FBBCAE-D360-50AF-980A-E4E0E49D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170" y="4435926"/>
            <a:ext cx="3810005" cy="19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0382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DATA-DRIVEN CONTROL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FD80757-99AB-E196-85E2-7A5F78DCF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" b="1"/>
          <a:stretch/>
        </p:blipFill>
        <p:spPr>
          <a:xfrm>
            <a:off x="7120265" y="1680023"/>
            <a:ext cx="4572625" cy="35166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AF582C-09D3-DC0D-6891-58CCD334608D}"/>
              </a:ext>
            </a:extLst>
          </p:cNvPr>
          <p:cNvSpPr txBox="1"/>
          <p:nvPr/>
        </p:nvSpPr>
        <p:spPr>
          <a:xfrm>
            <a:off x="311722" y="1392370"/>
            <a:ext cx="6626288" cy="4207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Deep Reinforcement Learning </a:t>
            </a: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for controlling a quadruped robot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Unitree Aliengo Robot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RaiSim simulator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Reward Machines </a:t>
            </a: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for learning specific gaits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Trot, Bound, Pace</a:t>
            </a:r>
            <a:endParaRPr lang="en-US" sz="2400" dirty="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REWARD MACHINES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776FA40-47BD-5FAF-6BD1-85DC2E16629B}"/>
                  </a:ext>
                </a:extLst>
              </p:cNvPr>
              <p:cNvSpPr txBox="1"/>
              <p:nvPr/>
            </p:nvSpPr>
            <p:spPr>
              <a:xfrm>
                <a:off x="5957517" y="2488342"/>
                <a:ext cx="60466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776FA40-47BD-5FAF-6BD1-85DC2E166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517" y="2488342"/>
                <a:ext cx="604664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DBE160-6E59-CF53-96A8-BD2C97320D45}"/>
              </a:ext>
            </a:extLst>
          </p:cNvPr>
          <p:cNvSpPr txBox="1"/>
          <p:nvPr/>
        </p:nvSpPr>
        <p:spPr>
          <a:xfrm>
            <a:off x="311722" y="1315425"/>
            <a:ext cx="5784278" cy="476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Used to specify </a:t>
            </a: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sub-goals</a:t>
            </a: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 in larger task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Finite-state automaton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Extend the state with </a:t>
            </a: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higher level variables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Still Markovian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162230"/>
                </a:solidFill>
                <a:latin typeface="Century Gothic" pitchFamily="34" charset="0"/>
              </a:rPr>
              <a:t>Can avoid the use of </a:t>
            </a: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curriculum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1A7F544-6C4A-B9A0-7B51-836EA575DE5A}"/>
                  </a:ext>
                </a:extLst>
              </p:cNvPr>
              <p:cNvSpPr txBox="1"/>
              <p:nvPr/>
            </p:nvSpPr>
            <p:spPr>
              <a:xfrm>
                <a:off x="6595110" y="3307856"/>
                <a:ext cx="5090858" cy="2650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>
                    <a:solidFill>
                      <a:srgbClr val="162230"/>
                    </a:solidFill>
                    <a:latin typeface="Century Gothic" pitchFamily="34" charset="0"/>
                  </a:rPr>
                  <a:t>: Set of automaton states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rgbClr val="162230"/>
                    </a:solidFill>
                    <a:latin typeface="Century Gothic" pitchFamily="34" charset="0"/>
                  </a:rPr>
                  <a:t>: Initial state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>
                    <a:solidFill>
                      <a:srgbClr val="162230"/>
                    </a:solidFill>
                    <a:latin typeface="Century Gothic" pitchFamily="34" charset="0"/>
                  </a:rPr>
                  <a:t>: Set of accepting states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rgbClr val="162230"/>
                    </a:solidFill>
                    <a:latin typeface="Century Gothic" pitchFamily="34" charset="0"/>
                  </a:rPr>
                  <a:t>: Automaton transition function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rgbClr val="162230"/>
                    </a:solidFill>
                    <a:latin typeface="Century Gothic" pitchFamily="34" charset="0"/>
                  </a:rPr>
                  <a:t>: Automaton reward function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1A7F544-6C4A-B9A0-7B51-836EA575D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110" y="3307856"/>
                <a:ext cx="5090858" cy="2650021"/>
              </a:xfrm>
              <a:prstGeom prst="rect">
                <a:avLst/>
              </a:prstGeom>
              <a:blipFill>
                <a:blip r:embed="rId5"/>
                <a:stretch>
                  <a:fillRect l="-1078" b="-32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25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REWARD MACHINES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6" name="Immagine 5" descr="Immagine che contiene testo, schizzo, calligrafia, bianco">
            <a:extLst>
              <a:ext uri="{FF2B5EF4-FFF2-40B4-BE49-F238E27FC236}">
                <a16:creationId xmlns:a16="http://schemas.microsoft.com/office/drawing/2014/main" id="{8261767E-1467-2EE0-2497-D7744BB9D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0" y="1566443"/>
            <a:ext cx="11520000" cy="2817240"/>
          </a:xfrm>
          <a:prstGeom prst="rect">
            <a:avLst/>
          </a:prstGeom>
          <a:noFill/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6E8686-C989-F8B7-6367-0204720DFCC8}"/>
                  </a:ext>
                </a:extLst>
              </p:cNvPr>
              <p:cNvSpPr txBox="1"/>
              <p:nvPr/>
            </p:nvSpPr>
            <p:spPr>
              <a:xfrm>
                <a:off x="2612843" y="5024710"/>
                <a:ext cx="7035837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𝑤𝑎𝑙𝑘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𝑤𝑎𝑙𝑘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</m:eqAr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it-IT" sz="28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it-IT" sz="28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8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it-IT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it-IT" sz="28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it-IT" sz="2800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m:rPr>
                                    <m:nor/>
                                  </m:rPr>
                                  <a:rPr lang="it-IT" sz="2800" b="0" i="0" smtClean="0">
                                    <a:latin typeface="Cambria Math" panose="02040503050406030204" pitchFamily="18" charset="0"/>
                                  </a:rPr>
                                  <m:t>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6E8686-C989-F8B7-6367-0204720DF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843" y="5024710"/>
                <a:ext cx="7035837" cy="961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07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STATE SPACE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A2908E0-C572-A9BD-940D-27865F443B0D}"/>
                  </a:ext>
                </a:extLst>
              </p:cNvPr>
              <p:cNvSpPr txBox="1"/>
              <p:nvPr/>
            </p:nvSpPr>
            <p:spPr>
              <a:xfrm>
                <a:off x="1439044" y="1121200"/>
                <a:ext cx="9275809" cy="659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p>
                          </m:sSub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p>
                          </m:sSub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A2908E0-C572-A9BD-940D-27865F443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44" y="1121200"/>
                <a:ext cx="927580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DD1841C-3D49-E13A-7F98-3F4CEADC5C8E}"/>
                  </a:ext>
                </a:extLst>
              </p:cNvPr>
              <p:cNvSpPr txBox="1"/>
              <p:nvPr/>
            </p:nvSpPr>
            <p:spPr>
              <a:xfrm>
                <a:off x="311722" y="2105240"/>
                <a:ext cx="5243258" cy="414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>
                    <a:solidFill>
                      <a:srgbClr val="162230"/>
                    </a:solidFill>
                    <a:latin typeface="Century Gothic" pitchFamily="34" charset="0"/>
                  </a:rPr>
                  <a:t>: 12 joint angles</a:t>
                </a:r>
              </a:p>
              <a:p>
                <a:pPr marL="342900" marR="0" lvl="0" indent="-342900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200">
                    <a:solidFill>
                      <a:srgbClr val="162230"/>
                    </a:solidFill>
                    <a:latin typeface="Century Gothic" pitchFamily="34" charset="0"/>
                  </a:rPr>
                  <a:t>: 12 joint velocities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200">
                    <a:solidFill>
                      <a:srgbClr val="162230"/>
                    </a:solidFill>
                    <a:latin typeface="Century Gothic" pitchFamily="34" charset="0"/>
                  </a:rPr>
                  <a:t>: Body height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>
                    <a:solidFill>
                      <a:srgbClr val="162230"/>
                    </a:solidFill>
                    <a:latin typeface="Century Gothic" pitchFamily="34" charset="0"/>
                  </a:rPr>
                  <a:t>: Body orientation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>
                    <a:solidFill>
                      <a:srgbClr val="162230"/>
                    </a:solidFill>
                    <a:latin typeface="Century Gothic" pitchFamily="34" charset="0"/>
                  </a:rPr>
                  <a:t>: Body linear velocities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200">
                    <a:solidFill>
                      <a:srgbClr val="162230"/>
                    </a:solidFill>
                    <a:latin typeface="Century Gothic" pitchFamily="34" charset="0"/>
                  </a:rPr>
                  <a:t>: Body angular velocities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p>
                    </m:sSubSup>
                  </m:oMath>
                </a14:m>
                <a:r>
                  <a:rPr lang="en-US" sz="2200">
                    <a:solidFill>
                      <a:srgbClr val="162230"/>
                    </a:solidFill>
                    <a:latin typeface="Century Gothic" pitchFamily="34" charset="0"/>
                  </a:rPr>
                  <a:t>: joints target at time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20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DD1841C-3D49-E13A-7F98-3F4CEADC5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2" y="2105240"/>
                <a:ext cx="5243258" cy="4146904"/>
              </a:xfrm>
              <a:prstGeom prst="rect">
                <a:avLst/>
              </a:prstGeom>
              <a:blipFill>
                <a:blip r:embed="rId5"/>
                <a:stretch>
                  <a:fillRect l="-1279" b="-13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3677A3B-22B1-36F2-7C0A-A00D61483B6A}"/>
                  </a:ext>
                </a:extLst>
              </p:cNvPr>
              <p:cNvSpPr txBox="1"/>
              <p:nvPr/>
            </p:nvSpPr>
            <p:spPr>
              <a:xfrm>
                <a:off x="6076949" y="2105240"/>
                <a:ext cx="5803329" cy="3813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: Desired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 velocities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: Current RM state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: Number of steps since previous RM state change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: Vector of four </a:t>
                </a:r>
                <a:r>
                  <a:rPr lang="en-US" sz="2200" dirty="0" err="1">
                    <a:solidFill>
                      <a:srgbClr val="162230"/>
                    </a:solidFill>
                    <a:latin typeface="Century Gothic" pitchFamily="34" charset="0"/>
                  </a:rPr>
                  <a:t>boolean</a:t>
                </a:r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 variables, that are 1 if the corresponding foot is </a:t>
                </a:r>
                <a:r>
                  <a:rPr lang="en-US" sz="2200" dirty="0" err="1">
                    <a:solidFill>
                      <a:srgbClr val="162230"/>
                    </a:solidFill>
                    <a:latin typeface="Century Gothic" pitchFamily="34" charset="0"/>
                  </a:rPr>
                  <a:t>tounching</a:t>
                </a:r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 the </a:t>
                </a:r>
                <a:r>
                  <a:rPr lang="en-US" sz="2200" dirty="0" err="1">
                    <a:solidFill>
                      <a:srgbClr val="162230"/>
                    </a:solidFill>
                    <a:latin typeface="Century Gothic" pitchFamily="34" charset="0"/>
                  </a:rPr>
                  <a:t>groung</a:t>
                </a:r>
                <a:endParaRPr lang="en-US" sz="22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3677A3B-22B1-36F2-7C0A-A00D61483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49" y="2105240"/>
                <a:ext cx="5803329" cy="3813608"/>
              </a:xfrm>
              <a:prstGeom prst="rect">
                <a:avLst/>
              </a:prstGeom>
              <a:blipFill>
                <a:blip r:embed="rId6"/>
                <a:stretch>
                  <a:fillRect l="-1155" b="-22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3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ACTION SPACE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F2FABC-891A-CAFE-E554-12D59D93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59" y="2691336"/>
            <a:ext cx="8359281" cy="3322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D568AF2-5C8D-9F0F-AE7A-FD13A1AEF833}"/>
                  </a:ext>
                </a:extLst>
              </p:cNvPr>
              <p:cNvSpPr txBox="1"/>
              <p:nvPr/>
            </p:nvSpPr>
            <p:spPr>
              <a:xfrm>
                <a:off x="1316862" y="1430096"/>
                <a:ext cx="5259197" cy="596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D568AF2-5C8D-9F0F-AE7A-FD13A1AEF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862" y="1430096"/>
                <a:ext cx="5259197" cy="596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B6589AB-A163-F0FF-C6D5-914112D83C9D}"/>
                  </a:ext>
                </a:extLst>
              </p:cNvPr>
              <p:cNvSpPr txBox="1"/>
              <p:nvPr/>
            </p:nvSpPr>
            <p:spPr>
              <a:xfrm>
                <a:off x="7463438" y="1493672"/>
                <a:ext cx="3017942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B6589AB-A163-F0FF-C6D5-914112D83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438" y="1493672"/>
                <a:ext cx="3017942" cy="530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75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REWARD FUNCTION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74F9F0E-C270-CBE5-0599-BC70CB0E6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0" y="1280209"/>
            <a:ext cx="7560000" cy="485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2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REWARD EVOLUTION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Immagine 3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069E1996-71AA-CF58-E129-B05A3247C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638" y="1218116"/>
            <a:ext cx="7920000" cy="2210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1355BF-3904-EC1E-B90A-6F4CA5883D81}"/>
              </a:ext>
            </a:extLst>
          </p:cNvPr>
          <p:cNvSpPr txBox="1"/>
          <p:nvPr/>
        </p:nvSpPr>
        <p:spPr>
          <a:xfrm>
            <a:off x="572815" y="1876542"/>
            <a:ext cx="2639015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tabLst/>
              <a:defRPr/>
            </a:pP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Reward mean</a:t>
            </a:r>
            <a:endParaRPr lang="en-US" sz="2400" dirty="0">
              <a:solidFill>
                <a:srgbClr val="971720"/>
              </a:solidFill>
              <a:latin typeface="Century Gothic" pitchFamily="34" charset="0"/>
            </a:endParaRPr>
          </a:p>
        </p:txBody>
      </p:sp>
      <p:pic>
        <p:nvPicPr>
          <p:cNvPr id="11" name="Immagine 10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05EACBE3-EF61-4DF6-E852-18C39FE9B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638" y="4050744"/>
            <a:ext cx="7920000" cy="2147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CD669A2-9C3E-3CC3-1E21-FE1D52042546}"/>
              </a:ext>
            </a:extLst>
          </p:cNvPr>
          <p:cNvSpPr txBox="1"/>
          <p:nvPr/>
        </p:nvSpPr>
        <p:spPr>
          <a:xfrm>
            <a:off x="746088" y="4588678"/>
            <a:ext cx="2292468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tabLst/>
              <a:defRPr/>
            </a:pP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Loss function</a:t>
            </a:r>
            <a:endParaRPr lang="en-US" sz="2400" dirty="0">
              <a:solidFill>
                <a:srgbClr val="971720"/>
              </a:solidFill>
              <a:latin typeface="Century Gothic" pitchFamily="34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D1C87E2-6BBA-CD5A-C528-82072FF03EBF}"/>
              </a:ext>
            </a:extLst>
          </p:cNvPr>
          <p:cNvCxnSpPr/>
          <p:nvPr/>
        </p:nvCxnSpPr>
        <p:spPr>
          <a:xfrm>
            <a:off x="5212080" y="667319"/>
            <a:ext cx="658781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38327BE-7597-8169-7B95-2A868E75417D}"/>
              </a:ext>
            </a:extLst>
          </p:cNvPr>
          <p:cNvSpPr txBox="1"/>
          <p:nvPr/>
        </p:nvSpPr>
        <p:spPr>
          <a:xfrm>
            <a:off x="5870861" y="334146"/>
            <a:ext cx="781399" cy="53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tabLst/>
              <a:defRPr/>
            </a:pPr>
            <a:r>
              <a:rPr lang="en-US" sz="2200">
                <a:latin typeface="Century Gothic" pitchFamily="34" charset="0"/>
              </a:rPr>
              <a:t>Trot</a:t>
            </a:r>
            <a:endParaRPr lang="en-US" sz="2200" dirty="0">
              <a:latin typeface="Century Gothic" pitchFamily="34" charset="0"/>
            </a:endParaRP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3A3D60EC-38DB-BB96-F97A-097CA08859CB}"/>
              </a:ext>
            </a:extLst>
          </p:cNvPr>
          <p:cNvCxnSpPr/>
          <p:nvPr/>
        </p:nvCxnSpPr>
        <p:spPr>
          <a:xfrm>
            <a:off x="7210250" y="667319"/>
            <a:ext cx="6587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A85E76-17ED-526D-346A-3EB2262E004D}"/>
              </a:ext>
            </a:extLst>
          </p:cNvPr>
          <p:cNvSpPr txBox="1"/>
          <p:nvPr/>
        </p:nvSpPr>
        <p:spPr>
          <a:xfrm>
            <a:off x="7869031" y="334146"/>
            <a:ext cx="1080659" cy="53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tabLst/>
              <a:defRPr/>
            </a:pPr>
            <a:r>
              <a:rPr lang="en-US" sz="2200">
                <a:latin typeface="Century Gothic" pitchFamily="34" charset="0"/>
              </a:rPr>
              <a:t>Bound</a:t>
            </a:r>
            <a:endParaRPr lang="en-US" sz="2200" dirty="0">
              <a:latin typeface="Century Gothic" pitchFamily="34" charset="0"/>
            </a:endParaRP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A5F46891-3F5E-9599-D098-8D0E2FAAB6D2}"/>
              </a:ext>
            </a:extLst>
          </p:cNvPr>
          <p:cNvCxnSpPr/>
          <p:nvPr/>
        </p:nvCxnSpPr>
        <p:spPr>
          <a:xfrm>
            <a:off x="9365634" y="667319"/>
            <a:ext cx="65878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61040D3-E4DB-CD71-07D6-A03D4EE16EAA}"/>
              </a:ext>
            </a:extLst>
          </p:cNvPr>
          <p:cNvSpPr txBox="1"/>
          <p:nvPr/>
        </p:nvSpPr>
        <p:spPr>
          <a:xfrm>
            <a:off x="10024415" y="334146"/>
            <a:ext cx="991299" cy="53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tabLst/>
              <a:defRPr/>
            </a:pPr>
            <a:r>
              <a:rPr lang="en-US" sz="2200">
                <a:latin typeface="Century Gothic" pitchFamily="34" charset="0"/>
              </a:rPr>
              <a:t>Pace</a:t>
            </a:r>
            <a:endParaRPr lang="en-US" sz="22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98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27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MULTIPLE DESIRED VELOCITIES TRAINING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sp>
        <p:nvSpPr>
          <p:cNvPr id="19" name="Freccia circolare 18">
            <a:extLst>
              <a:ext uri="{FF2B5EF4-FFF2-40B4-BE49-F238E27FC236}">
                <a16:creationId xmlns:a16="http://schemas.microsoft.com/office/drawing/2014/main" id="{3F9E4B43-EECD-AED1-B810-2DD3B4E5A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409120">
            <a:off x="5410290" y="1428138"/>
            <a:ext cx="2157870" cy="1425603"/>
          </a:xfrm>
          <a:prstGeom prst="circularArrow">
            <a:avLst>
              <a:gd name="adj1" fmla="val 4093"/>
              <a:gd name="adj2" fmla="val 672241"/>
              <a:gd name="adj3" fmla="val 19963436"/>
              <a:gd name="adj4" fmla="val 17259616"/>
              <a:gd name="adj5" fmla="val 8275"/>
            </a:avLst>
          </a:prstGeom>
          <a:solidFill>
            <a:srgbClr val="9717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ADC93A6-1C96-C504-10C2-5AAA2F1653A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91213" y="1122882"/>
                <a:ext cx="1161472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ADC93A6-1C96-C504-10C2-5AAA2F1653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213" y="1122882"/>
                <a:ext cx="1161472" cy="757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8E4B072-06A7-3CAC-B346-71E71D1401C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32440" y="2068124"/>
                <a:ext cx="1430776" cy="764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=0.5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   </m:t>
                            </m:r>
                          </m:e>
                        </m:mr>
                      </m:m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8E4B072-06A7-3CAC-B346-71E71D1401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440" y="2068124"/>
                <a:ext cx="1430776" cy="764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A3255743-6028-41A4-332A-3B185AFB9D3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31889" y="3727400"/>
                <a:ext cx="1161472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A3255743-6028-41A4-332A-3B185AFB9D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889" y="3727400"/>
                <a:ext cx="1161472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981A3E4-62A3-624B-4542-C131CCB705A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66057" y="5240241"/>
                <a:ext cx="1421736" cy="764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   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=0.5</m:t>
                            </m:r>
                          </m:e>
                        </m:mr>
                      </m:m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981A3E4-62A3-624B-4542-C131CCB705A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57" y="5240241"/>
                <a:ext cx="1421736" cy="764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29280B0D-CFF4-BEEA-3F6A-3763E0F49BB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2710" y="5304514"/>
                <a:ext cx="1161472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</m:m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29280B0D-CFF4-BEEA-3F6A-3763E0F49BB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710" y="5304514"/>
                <a:ext cx="116147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87D1A64A-29DD-29DF-C87D-11875FEB69D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95133" y="3840019"/>
                <a:ext cx="1393907" cy="772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=0.5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=0.5</m:t>
                            </m:r>
                          </m:e>
                        </m:mr>
                      </m:m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87D1A64A-29DD-29DF-C87D-11875FEB69D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33" y="3840019"/>
                <a:ext cx="1393907" cy="772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BE01E0F-CD60-1111-5F2C-09DB93DEAF2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65757" y="2158212"/>
                <a:ext cx="1161472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</m:m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BE01E0F-CD60-1111-5F2C-09DB93DEAF2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757" y="2158212"/>
                <a:ext cx="1161472" cy="7574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ccia circolare 28">
            <a:extLst>
              <a:ext uri="{FF2B5EF4-FFF2-40B4-BE49-F238E27FC236}">
                <a16:creationId xmlns:a16="http://schemas.microsoft.com/office/drawing/2014/main" id="{1A916931-FCE2-5F3F-EACD-72664B3DF4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432337">
            <a:off x="6391973" y="2322195"/>
            <a:ext cx="2157870" cy="1425603"/>
          </a:xfrm>
          <a:prstGeom prst="circularArrow">
            <a:avLst>
              <a:gd name="adj1" fmla="val 4093"/>
              <a:gd name="adj2" fmla="val 672241"/>
              <a:gd name="adj3" fmla="val 19963436"/>
              <a:gd name="adj4" fmla="val 17259616"/>
              <a:gd name="adj5" fmla="val 8275"/>
            </a:avLst>
          </a:prstGeom>
          <a:solidFill>
            <a:srgbClr val="9717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Freccia circolare 29">
            <a:extLst>
              <a:ext uri="{FF2B5EF4-FFF2-40B4-BE49-F238E27FC236}">
                <a16:creationId xmlns:a16="http://schemas.microsoft.com/office/drawing/2014/main" id="{EB02816E-520E-D75E-B2C6-93DEB91C1A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6049131">
            <a:off x="6401134" y="3573239"/>
            <a:ext cx="2157870" cy="1425603"/>
          </a:xfrm>
          <a:prstGeom prst="circularArrow">
            <a:avLst>
              <a:gd name="adj1" fmla="val 4093"/>
              <a:gd name="adj2" fmla="val 672241"/>
              <a:gd name="adj3" fmla="val 19963436"/>
              <a:gd name="adj4" fmla="val 17259616"/>
              <a:gd name="adj5" fmla="val 8275"/>
            </a:avLst>
          </a:prstGeom>
          <a:solidFill>
            <a:srgbClr val="9717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1" name="Freccia circolare 30">
            <a:extLst>
              <a:ext uri="{FF2B5EF4-FFF2-40B4-BE49-F238E27FC236}">
                <a16:creationId xmlns:a16="http://schemas.microsoft.com/office/drawing/2014/main" id="{DBA143FB-B602-5FEE-9830-2104D6DC2F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9226028">
            <a:off x="5314798" y="4557940"/>
            <a:ext cx="2157870" cy="1425603"/>
          </a:xfrm>
          <a:prstGeom prst="circularArrow">
            <a:avLst>
              <a:gd name="adj1" fmla="val 4093"/>
              <a:gd name="adj2" fmla="val 672241"/>
              <a:gd name="adj3" fmla="val 19963436"/>
              <a:gd name="adj4" fmla="val 17259616"/>
              <a:gd name="adj5" fmla="val 8275"/>
            </a:avLst>
          </a:prstGeom>
          <a:solidFill>
            <a:srgbClr val="9717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2" name="Freccia circolare 31">
            <a:extLst>
              <a:ext uri="{FF2B5EF4-FFF2-40B4-BE49-F238E27FC236}">
                <a16:creationId xmlns:a16="http://schemas.microsoft.com/office/drawing/2014/main" id="{C63134B2-829C-43D3-1A82-982EB2046C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478455">
            <a:off x="3777464" y="4213546"/>
            <a:ext cx="2157870" cy="1425603"/>
          </a:xfrm>
          <a:prstGeom prst="circularArrow">
            <a:avLst>
              <a:gd name="adj1" fmla="val 4093"/>
              <a:gd name="adj2" fmla="val 672241"/>
              <a:gd name="adj3" fmla="val 19963436"/>
              <a:gd name="adj4" fmla="val 17259616"/>
              <a:gd name="adj5" fmla="val 8275"/>
            </a:avLst>
          </a:prstGeom>
          <a:solidFill>
            <a:srgbClr val="9717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3" name="Freccia circolare 32">
            <a:extLst>
              <a:ext uri="{FF2B5EF4-FFF2-40B4-BE49-F238E27FC236}">
                <a16:creationId xmlns:a16="http://schemas.microsoft.com/office/drawing/2014/main" id="{C2E35763-98AE-4673-ED8B-74B8268EA3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5222757">
            <a:off x="3229097" y="3062421"/>
            <a:ext cx="2157870" cy="1425603"/>
          </a:xfrm>
          <a:prstGeom prst="circularArrow">
            <a:avLst>
              <a:gd name="adj1" fmla="val 4093"/>
              <a:gd name="adj2" fmla="val 672241"/>
              <a:gd name="adj3" fmla="val 19963436"/>
              <a:gd name="adj4" fmla="val 17259616"/>
              <a:gd name="adj5" fmla="val 8275"/>
            </a:avLst>
          </a:prstGeom>
          <a:solidFill>
            <a:srgbClr val="9717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4" name="Freccia circolare 33">
            <a:extLst>
              <a:ext uri="{FF2B5EF4-FFF2-40B4-BE49-F238E27FC236}">
                <a16:creationId xmlns:a16="http://schemas.microsoft.com/office/drawing/2014/main" id="{14CE7150-58D6-B4F9-023D-F7328BDE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110712">
            <a:off x="3725757" y="1799028"/>
            <a:ext cx="2157870" cy="1425603"/>
          </a:xfrm>
          <a:prstGeom prst="circularArrow">
            <a:avLst>
              <a:gd name="adj1" fmla="val 4093"/>
              <a:gd name="adj2" fmla="val 672241"/>
              <a:gd name="adj3" fmla="val 19963436"/>
              <a:gd name="adj4" fmla="val 17259616"/>
              <a:gd name="adj5" fmla="val 8275"/>
            </a:avLst>
          </a:prstGeom>
          <a:solidFill>
            <a:srgbClr val="97172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BF09B24E-1133-84E7-C908-4E82D033DBE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87276" y="1468227"/>
                <a:ext cx="9927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</m:oMath>
                  </m:oMathPara>
                </a14:m>
                <a:endParaRPr lang="it-IT" sz="1400">
                  <a:solidFill>
                    <a:srgbClr val="971720"/>
                  </a:solidFill>
                </a:endParaRP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BF09B24E-1133-84E7-C908-4E82D033DB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276" y="1468227"/>
                <a:ext cx="992708" cy="215444"/>
              </a:xfrm>
              <a:prstGeom prst="rect">
                <a:avLst/>
              </a:prstGeom>
              <a:blipFill>
                <a:blip r:embed="rId11"/>
                <a:stretch>
                  <a:fillRect l="-3681" r="-3067"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2B49D600-5850-16B9-9ACF-068BD8DE313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320157" y="3105834"/>
                <a:ext cx="9927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</m:oMath>
                  </m:oMathPara>
                </a14:m>
                <a:endParaRPr lang="it-IT" sz="1400">
                  <a:solidFill>
                    <a:srgbClr val="971720"/>
                  </a:solidFill>
                </a:endParaRPr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2B49D600-5850-16B9-9ACF-068BD8DE313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157" y="3105834"/>
                <a:ext cx="992708" cy="215444"/>
              </a:xfrm>
              <a:prstGeom prst="rect">
                <a:avLst/>
              </a:prstGeom>
              <a:blipFill>
                <a:blip r:embed="rId12"/>
                <a:stretch>
                  <a:fillRect l="-4294" r="-2454" b="-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A2701972-E866-DA45-C9BB-684DFB403EA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22249" y="4873670"/>
                <a:ext cx="9927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</m:oMath>
                  </m:oMathPara>
                </a14:m>
                <a:endParaRPr lang="it-IT" sz="1400">
                  <a:solidFill>
                    <a:srgbClr val="971720"/>
                  </a:solidFill>
                </a:endParaRPr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A2701972-E866-DA45-C9BB-684DFB403E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249" y="4873670"/>
                <a:ext cx="992708" cy="215444"/>
              </a:xfrm>
              <a:prstGeom prst="rect">
                <a:avLst/>
              </a:prstGeom>
              <a:blipFill>
                <a:blip r:embed="rId12"/>
                <a:stretch>
                  <a:fillRect l="-4294" r="-2454" b="-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D03D442E-D2D9-7959-9D22-50F9AB42954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99646" y="6099211"/>
                <a:ext cx="9927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</m:oMath>
                  </m:oMathPara>
                </a14:m>
                <a:endParaRPr lang="it-IT" sz="1400">
                  <a:solidFill>
                    <a:srgbClr val="971720"/>
                  </a:solidFill>
                </a:endParaRP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D03D442E-D2D9-7959-9D22-50F9AB42954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46" y="6099211"/>
                <a:ext cx="992708" cy="215444"/>
              </a:xfrm>
              <a:prstGeom prst="rect">
                <a:avLst/>
              </a:prstGeom>
              <a:blipFill>
                <a:blip r:embed="rId13"/>
                <a:stretch>
                  <a:fillRect l="-4321" r="-3086"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C2145BB8-04D5-337C-77EF-97E125A97B6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67138" y="5009324"/>
                <a:ext cx="9927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</m:oMath>
                  </m:oMathPara>
                </a14:m>
                <a:endParaRPr lang="it-IT" sz="1400">
                  <a:solidFill>
                    <a:srgbClr val="971720"/>
                  </a:solidFill>
                </a:endParaRPr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C2145BB8-04D5-337C-77EF-97E125A97B6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38" y="5009324"/>
                <a:ext cx="992708" cy="215444"/>
              </a:xfrm>
              <a:prstGeom prst="rect">
                <a:avLst/>
              </a:prstGeom>
              <a:blipFill>
                <a:blip r:embed="rId11"/>
                <a:stretch>
                  <a:fillRect l="-3681" r="-3067"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D781FBFE-977B-9FC9-E4FC-5529D3DCD5A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76463" y="3213556"/>
                <a:ext cx="9927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</m:oMath>
                  </m:oMathPara>
                </a14:m>
                <a:endParaRPr lang="it-IT" sz="1400">
                  <a:solidFill>
                    <a:srgbClr val="971720"/>
                  </a:solidFill>
                </a:endParaRPr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D781FBFE-977B-9FC9-E4FC-5529D3DCD5A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463" y="3213556"/>
                <a:ext cx="992708" cy="215444"/>
              </a:xfrm>
              <a:prstGeom prst="rect">
                <a:avLst/>
              </a:prstGeom>
              <a:blipFill>
                <a:blip r:embed="rId14"/>
                <a:stretch>
                  <a:fillRect l="-4321" r="-3086" b="-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450F7B67-6C5F-65A1-DA06-37EF4F5E0F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3914" y="1517104"/>
                <a:ext cx="9927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it-IT" sz="1400" b="0" i="1" smtClean="0">
                          <a:solidFill>
                            <a:srgbClr val="971720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</m:oMath>
                  </m:oMathPara>
                </a14:m>
                <a:endParaRPr lang="it-IT" sz="1400">
                  <a:solidFill>
                    <a:srgbClr val="971720"/>
                  </a:solidFill>
                </a:endParaRPr>
              </a:p>
            </p:txBody>
          </p:sp>
        </mc:Choice>
        <mc:Fallback xmlns="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450F7B67-6C5F-65A1-DA06-37EF4F5E0F8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914" y="1517104"/>
                <a:ext cx="992708" cy="215444"/>
              </a:xfrm>
              <a:prstGeom prst="rect">
                <a:avLst/>
              </a:prstGeom>
              <a:blipFill>
                <a:blip r:embed="rId13"/>
                <a:stretch>
                  <a:fillRect l="-4321" r="-3086"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53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28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PROXIMAL POLICY OPTIMIZATION (PPO)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F09047-27BD-4DF7-0457-6A3261EE45DD}"/>
              </a:ext>
            </a:extLst>
          </p:cNvPr>
          <p:cNvSpPr txBox="1"/>
          <p:nvPr/>
        </p:nvSpPr>
        <p:spPr>
          <a:xfrm>
            <a:off x="311722" y="1247361"/>
            <a:ext cx="7241658" cy="491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Actor-critic</a:t>
            </a:r>
            <a:r>
              <a:rPr lang="en-US" sz="2400">
                <a:latin typeface="Century Gothic" pitchFamily="34" charset="0"/>
              </a:rPr>
              <a:t> DRL algorithm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latin typeface="Century Gothic" pitchFamily="34" charset="0"/>
              </a:rPr>
              <a:t>Multi-layer perceptron </a:t>
            </a: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256-128-32 neurons </a:t>
            </a:r>
            <a:r>
              <a:rPr lang="en-US" sz="2400">
                <a:latin typeface="Century Gothic" pitchFamily="34" charset="0"/>
              </a:rPr>
              <a:t>with Leaky ReLU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latin typeface="Century Gothic" pitchFamily="34" charset="0"/>
              </a:rPr>
              <a:t>100 steps for each episode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latin typeface="Century Gothic" pitchFamily="34" charset="0"/>
              </a:rPr>
              <a:t>Each episode last </a:t>
            </a: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4 s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latin typeface="Century Gothic" pitchFamily="34" charset="0"/>
              </a:rPr>
              <a:t>30 simulation in parallel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latin typeface="Century Gothic" pitchFamily="34" charset="0"/>
              </a:rPr>
              <a:t>Training of </a:t>
            </a:r>
            <a:r>
              <a:rPr lang="en-US" sz="2400">
                <a:solidFill>
                  <a:srgbClr val="971720"/>
                </a:solidFill>
                <a:latin typeface="Century Gothic" pitchFamily="34" charset="0"/>
              </a:rPr>
              <a:t>1200 iteration </a:t>
            </a:r>
            <a:r>
              <a:rPr lang="en-US" sz="2400">
                <a:latin typeface="Century Gothic" pitchFamily="34" charset="0"/>
              </a:rPr>
              <a:t>for all three gaits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>
                <a:latin typeface="Century Gothic" pitchFamily="34" charset="0"/>
              </a:rPr>
              <a:t>Sampling time: 0.0025, 0.01</a:t>
            </a:r>
          </a:p>
        </p:txBody>
      </p:sp>
      <p:pic>
        <p:nvPicPr>
          <p:cNvPr id="6" name="Immagine 5" descr="Immagine che contiene testo, schermata, diagramma, cerchio&#10;&#10;Descrizione generata automaticamente">
            <a:extLst>
              <a:ext uri="{FF2B5EF4-FFF2-40B4-BE49-F238E27FC236}">
                <a16:creationId xmlns:a16="http://schemas.microsoft.com/office/drawing/2014/main" id="{5336A71F-D25C-6B5D-12A4-D48D19709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894" y="2340934"/>
            <a:ext cx="4429808" cy="29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29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GAIT ANALYSIS – TROT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3" name="Trot">
            <a:hlinkClick r:id="" action="ppaction://media"/>
            <a:extLst>
              <a:ext uri="{FF2B5EF4-FFF2-40B4-BE49-F238E27FC236}">
                <a16:creationId xmlns:a16="http://schemas.microsoft.com/office/drawing/2014/main" id="{F086B62A-5E63-264C-93C9-0B7BFFBC1E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873" y="1385775"/>
            <a:ext cx="7264800" cy="4086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42B48D1-83CA-1419-6ED9-C5E9B163FC3B}"/>
                  </a:ext>
                </a:extLst>
              </p:cNvPr>
              <p:cNvSpPr txBox="1"/>
              <p:nvPr/>
            </p:nvSpPr>
            <p:spPr>
              <a:xfrm>
                <a:off x="2940490" y="5569966"/>
                <a:ext cx="2237300" cy="554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 err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42B48D1-83CA-1419-6ED9-C5E9B163F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90" y="5569966"/>
                <a:ext cx="2237300" cy="554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A0B4E91-F4B4-4F54-643C-4EC85ADCD68E}"/>
              </a:ext>
            </a:extLst>
          </p:cNvPr>
          <p:cNvSpPr txBox="1"/>
          <p:nvPr/>
        </p:nvSpPr>
        <p:spPr>
          <a:xfrm>
            <a:off x="9587464" y="4360265"/>
            <a:ext cx="999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Position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2219B9-5161-CFA3-48E3-9BA9FD6DE90C}"/>
              </a:ext>
            </a:extLst>
          </p:cNvPr>
          <p:cNvSpPr txBox="1"/>
          <p:nvPr/>
        </p:nvSpPr>
        <p:spPr>
          <a:xfrm>
            <a:off x="9084977" y="2209416"/>
            <a:ext cx="225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Angular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39559F7-0D6E-9539-A564-02EE099759D5}"/>
              </a:ext>
            </a:extLst>
          </p:cNvPr>
          <p:cNvSpPr txBox="1"/>
          <p:nvPr/>
        </p:nvSpPr>
        <p:spPr>
          <a:xfrm>
            <a:off x="9210375" y="21218"/>
            <a:ext cx="200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Linear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pic>
        <p:nvPicPr>
          <p:cNvPr id="20" name="Immagine 1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AE9F452-6166-8168-E0ED-D06C43146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314" y="2559219"/>
            <a:ext cx="3416914" cy="1800000"/>
          </a:xfrm>
          <a:prstGeom prst="rect">
            <a:avLst/>
          </a:prstGeom>
        </p:spPr>
      </p:pic>
      <p:pic>
        <p:nvPicPr>
          <p:cNvPr id="21" name="Immagine 20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3A2CFDE4-1D98-0AC6-D8B8-7A58E2A82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714" y="405488"/>
            <a:ext cx="3474514" cy="1800000"/>
          </a:xfrm>
          <a:prstGeom prst="rect">
            <a:avLst/>
          </a:prstGeom>
        </p:spPr>
      </p:pic>
      <p:pic>
        <p:nvPicPr>
          <p:cNvPr id="22" name="Immagine 21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D106FE61-2416-9E80-B5AC-B7B6FF3CAF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9314" y="4661130"/>
            <a:ext cx="343337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QUADRUPED ROBOTS</a:t>
            </a:r>
          </a:p>
        </p:txBody>
      </p:sp>
      <p:sp>
        <p:nvSpPr>
          <p:cNvPr id="11" name="CasellaDiTesto 13">
            <a:extLst>
              <a:ext uri="{FF2B5EF4-FFF2-40B4-BE49-F238E27FC236}">
                <a16:creationId xmlns:a16="http://schemas.microsoft.com/office/drawing/2014/main" id="{D80DE2F6-D8E3-D0B5-3406-901E184E7D3D}"/>
              </a:ext>
            </a:extLst>
          </p:cNvPr>
          <p:cNvSpPr txBox="1"/>
          <p:nvPr/>
        </p:nvSpPr>
        <p:spPr>
          <a:xfrm>
            <a:off x="2177502" y="4729747"/>
            <a:ext cx="2211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00000"/>
                </a:solidFill>
                <a:latin typeface="Century Gothic"/>
              </a:rPr>
              <a:t>Unitree A1 Dog Robot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12" name="CasellaDiTesto 13">
            <a:extLst>
              <a:ext uri="{FF2B5EF4-FFF2-40B4-BE49-F238E27FC236}">
                <a16:creationId xmlns:a16="http://schemas.microsoft.com/office/drawing/2014/main" id="{3765198B-2C72-0555-DAB0-11D578972AC9}"/>
              </a:ext>
            </a:extLst>
          </p:cNvPr>
          <p:cNvSpPr txBox="1"/>
          <p:nvPr/>
        </p:nvSpPr>
        <p:spPr>
          <a:xfrm>
            <a:off x="7803069" y="4739435"/>
            <a:ext cx="2211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00000"/>
                </a:solidFill>
                <a:latin typeface="Century Gothic"/>
              </a:rPr>
              <a:t>Unitree </a:t>
            </a:r>
            <a:r>
              <a:rPr lang="en-US" sz="1800" b="1" dirty="0" err="1">
                <a:solidFill>
                  <a:srgbClr val="C00000"/>
                </a:solidFill>
                <a:latin typeface="Century Gothic"/>
              </a:rPr>
              <a:t>Aliengo</a:t>
            </a:r>
            <a:r>
              <a:rPr lang="en-US" sz="1800" b="1" dirty="0">
                <a:solidFill>
                  <a:srgbClr val="C00000"/>
                </a:solidFill>
                <a:latin typeface="Century Gothic"/>
              </a:rPr>
              <a:t> Dog Robot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B4AD817-E722-236F-7B6A-7BF9B87F2AEA}"/>
              </a:ext>
            </a:extLst>
          </p:cNvPr>
          <p:cNvSpPr txBox="1"/>
          <p:nvPr/>
        </p:nvSpPr>
        <p:spPr>
          <a:xfrm>
            <a:off x="471359" y="5344800"/>
            <a:ext cx="5623716" cy="71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Used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for the Model-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DBEC61-115A-6D3D-DD44-0D58A7273C3A}"/>
              </a:ext>
            </a:extLst>
          </p:cNvPr>
          <p:cNvSpPr txBox="1"/>
          <p:nvPr/>
        </p:nvSpPr>
        <p:spPr>
          <a:xfrm>
            <a:off x="6346373" y="5335381"/>
            <a:ext cx="5374268" cy="71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Used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for the Data-</a:t>
            </a:r>
            <a:r>
              <a:rPr lang="it-IT" sz="2400" dirty="0" err="1">
                <a:solidFill>
                  <a:srgbClr val="162230"/>
                </a:solidFill>
                <a:latin typeface="Century Gothic" pitchFamily="34" charset="0"/>
              </a:rPr>
              <a:t>driven</a:t>
            </a: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 control</a:t>
            </a:r>
          </a:p>
        </p:txBody>
      </p:sp>
      <p:pic>
        <p:nvPicPr>
          <p:cNvPr id="17" name="Immagine 16" descr="Immagine che contiene oggetti in metallo, arma, leva&#10;&#10;Descrizione generata automaticamente">
            <a:extLst>
              <a:ext uri="{FF2B5EF4-FFF2-40B4-BE49-F238E27FC236}">
                <a16:creationId xmlns:a16="http://schemas.microsoft.com/office/drawing/2014/main" id="{C09376AD-F448-D606-F247-5CFC5009B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34" y="1375646"/>
            <a:ext cx="3600000" cy="3360000"/>
          </a:xfrm>
          <a:prstGeom prst="rect">
            <a:avLst/>
          </a:prstGeom>
        </p:spPr>
      </p:pic>
      <p:pic>
        <p:nvPicPr>
          <p:cNvPr id="19" name="Immagine 18" descr="Immagine che contiene leva&#10;&#10;Descrizione generata automaticamente">
            <a:extLst>
              <a:ext uri="{FF2B5EF4-FFF2-40B4-BE49-F238E27FC236}">
                <a16:creationId xmlns:a16="http://schemas.microsoft.com/office/drawing/2014/main" id="{17A1AFF1-C90E-A467-C5F0-220AB6B0E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21" y="1560582"/>
            <a:ext cx="3060000" cy="31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30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GAIT ANALYSIS – BOUND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3" name="Bound">
            <a:hlinkClick r:id="" action="ppaction://media"/>
            <a:extLst>
              <a:ext uri="{FF2B5EF4-FFF2-40B4-BE49-F238E27FC236}">
                <a16:creationId xmlns:a16="http://schemas.microsoft.com/office/drawing/2014/main" id="{DD2C61CC-5FF5-BB34-870F-71D780E35E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873" y="1385775"/>
            <a:ext cx="7264800" cy="4086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ED2513C-0C93-7EB2-197D-DF5F12FAC7B4}"/>
                  </a:ext>
                </a:extLst>
              </p:cNvPr>
              <p:cNvSpPr txBox="1"/>
              <p:nvPr/>
            </p:nvSpPr>
            <p:spPr>
              <a:xfrm>
                <a:off x="2940490" y="5569966"/>
                <a:ext cx="2237300" cy="554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 err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ED2513C-0C93-7EB2-197D-DF5F12FA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90" y="5569966"/>
                <a:ext cx="2237300" cy="554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D1B7EEF-F085-F7EC-9755-3A1CDDE04CA6}"/>
              </a:ext>
            </a:extLst>
          </p:cNvPr>
          <p:cNvSpPr txBox="1"/>
          <p:nvPr/>
        </p:nvSpPr>
        <p:spPr>
          <a:xfrm>
            <a:off x="9587464" y="4360265"/>
            <a:ext cx="999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Position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3D113C-1CB1-4777-0CAA-469E845E609E}"/>
              </a:ext>
            </a:extLst>
          </p:cNvPr>
          <p:cNvSpPr txBox="1"/>
          <p:nvPr/>
        </p:nvSpPr>
        <p:spPr>
          <a:xfrm>
            <a:off x="9084977" y="2209416"/>
            <a:ext cx="225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Angular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B014C3C-2163-D9F6-1CD8-9F4CA4957822}"/>
              </a:ext>
            </a:extLst>
          </p:cNvPr>
          <p:cNvSpPr txBox="1"/>
          <p:nvPr/>
        </p:nvSpPr>
        <p:spPr>
          <a:xfrm>
            <a:off x="9210375" y="21218"/>
            <a:ext cx="200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Linear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pic>
        <p:nvPicPr>
          <p:cNvPr id="26" name="Immagine 2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07019B13-EC4E-42FD-451F-4284A2CB5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7542" y="2558173"/>
            <a:ext cx="3416914" cy="1800000"/>
          </a:xfrm>
          <a:prstGeom prst="rect">
            <a:avLst/>
          </a:prstGeom>
        </p:spPr>
      </p:pic>
      <p:pic>
        <p:nvPicPr>
          <p:cNvPr id="27" name="Immagine 2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8AB6502-3E24-11AE-A2BD-C6457E15AF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2649" y="400000"/>
            <a:ext cx="3474514" cy="1800000"/>
          </a:xfrm>
          <a:prstGeom prst="rect">
            <a:avLst/>
          </a:prstGeom>
        </p:spPr>
      </p:pic>
      <p:pic>
        <p:nvPicPr>
          <p:cNvPr id="28" name="Immagine 2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F3E8CC5-BF31-C9E3-C2E6-AA35F1F79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5771" y="4661130"/>
            <a:ext cx="34169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31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GAIT ANALYSIS – PACE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3" name="Pace">
            <a:hlinkClick r:id="" action="ppaction://media"/>
            <a:extLst>
              <a:ext uri="{FF2B5EF4-FFF2-40B4-BE49-F238E27FC236}">
                <a16:creationId xmlns:a16="http://schemas.microsoft.com/office/drawing/2014/main" id="{C61C25A5-A38C-28C2-A732-96BC88D6CB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873" y="1385775"/>
            <a:ext cx="7264800" cy="4086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242413-994F-D101-5022-FE17A00D988E}"/>
                  </a:ext>
                </a:extLst>
              </p:cNvPr>
              <p:cNvSpPr txBox="1"/>
              <p:nvPr/>
            </p:nvSpPr>
            <p:spPr>
              <a:xfrm>
                <a:off x="2940490" y="5569966"/>
                <a:ext cx="2237300" cy="554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 err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242413-994F-D101-5022-FE17A00D9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90" y="5569966"/>
                <a:ext cx="2237300" cy="554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B4A71C5-30B4-2E8D-E875-A696E0BFCC5E}"/>
              </a:ext>
            </a:extLst>
          </p:cNvPr>
          <p:cNvSpPr txBox="1"/>
          <p:nvPr/>
        </p:nvSpPr>
        <p:spPr>
          <a:xfrm>
            <a:off x="9587464" y="4360265"/>
            <a:ext cx="999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Position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44F869-CD3A-6DB9-46A8-659301B0D32E}"/>
              </a:ext>
            </a:extLst>
          </p:cNvPr>
          <p:cNvSpPr txBox="1"/>
          <p:nvPr/>
        </p:nvSpPr>
        <p:spPr>
          <a:xfrm>
            <a:off x="9084977" y="2209416"/>
            <a:ext cx="225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Angular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3C90DA7-A25B-14D4-A8B4-0EBCD6B277AE}"/>
              </a:ext>
            </a:extLst>
          </p:cNvPr>
          <p:cNvSpPr txBox="1"/>
          <p:nvPr/>
        </p:nvSpPr>
        <p:spPr>
          <a:xfrm>
            <a:off x="9210375" y="21218"/>
            <a:ext cx="200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Linear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pic>
        <p:nvPicPr>
          <p:cNvPr id="26" name="Immagine 2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89B14608-4C01-BA50-9DE3-4B6F7A93D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314" y="2548293"/>
            <a:ext cx="3416914" cy="1800000"/>
          </a:xfrm>
          <a:prstGeom prst="rect">
            <a:avLst/>
          </a:prstGeom>
        </p:spPr>
      </p:pic>
      <p:pic>
        <p:nvPicPr>
          <p:cNvPr id="27" name="Immagine 2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E44FB64D-4FC4-45A5-587B-6B80977E94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714" y="409416"/>
            <a:ext cx="3474514" cy="1800000"/>
          </a:xfrm>
          <a:prstGeom prst="rect">
            <a:avLst/>
          </a:prstGeom>
        </p:spPr>
      </p:pic>
      <p:pic>
        <p:nvPicPr>
          <p:cNvPr id="29" name="Immagine 28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AB8A3353-E369-B98A-87ED-C60951313E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1942" y="4656052"/>
            <a:ext cx="339428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32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>
                <a:solidFill>
                  <a:srgbClr val="971720"/>
                </a:solidFill>
                <a:latin typeface="Century Gothic"/>
                <a:cs typeface="Century Gothic"/>
              </a:rPr>
              <a:t>EXPLOIT ALL GAITS FOR A TASK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3" name="Percorso2">
            <a:hlinkClick r:id="" action="ppaction://media"/>
            <a:extLst>
              <a:ext uri="{FF2B5EF4-FFF2-40B4-BE49-F238E27FC236}">
                <a16:creationId xmlns:a16="http://schemas.microsoft.com/office/drawing/2014/main" id="{45317706-515D-CB4C-0269-65310DAA9A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6000" y="1173995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MODEL-BASED AND DATA-DRIVEN CONTROL OF A QUADRUPED ROBOT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 </a:t>
            </a:r>
            <a:fld id="{869F518B-0E9D-45D6-956E-1C11114F9F15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75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33</a:t>
            </a:fld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1118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CONCLUSIONS</a:t>
            </a:r>
            <a:endParaRPr kumimoji="0" lang="it-IT" sz="3200" b="0" i="0" u="none" strike="noStrike" kern="1200" cap="none" spc="0" normalizeH="0" baseline="0" noProof="0" dirty="0">
              <a:ln>
                <a:noFill/>
              </a:ln>
              <a:solidFill>
                <a:srgbClr val="971720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B5A1D9-061C-321E-C877-20D691201239}"/>
              </a:ext>
            </a:extLst>
          </p:cNvPr>
          <p:cNvSpPr txBox="1"/>
          <p:nvPr/>
        </p:nvSpPr>
        <p:spPr>
          <a:xfrm>
            <a:off x="420582" y="898820"/>
            <a:ext cx="11531935" cy="549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62230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Model-based Control: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100" dirty="0">
                <a:solidFill>
                  <a:srgbClr val="162230"/>
                </a:solidFill>
                <a:latin typeface="Century Gothic" pitchFamily="34" charset="0"/>
              </a:rPr>
              <a:t>Effective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62230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 with well-known system models, and clear what the control is doing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100" dirty="0">
                <a:solidFill>
                  <a:srgbClr val="162230"/>
                </a:solidFill>
                <a:latin typeface="Century Gothic" pitchFamily="34" charset="0"/>
              </a:rPr>
              <a:t>Deterministic, easy to validate for critic applications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162230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Century Gothic" panose="020B0502020202020204" pitchFamily="34" charset="0"/>
              <a:buChar char="X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62230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Computationally demanding, and not optimal in highly dynamic and complex environments 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162230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62230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Data-driven Control: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62230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Unnecessary modeling of complex systems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62230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Continuous improvement with large amounts of data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Century Gothic" panose="020B0502020202020204" pitchFamily="34" charset="0"/>
              <a:buChar char="X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62230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Lots of training time and attempts, and very stochastic</a:t>
            </a:r>
          </a:p>
        </p:txBody>
      </p:sp>
    </p:spTree>
    <p:extLst>
      <p:ext uri="{BB962C8B-B14F-4D97-AF65-F5344CB8AC3E}">
        <p14:creationId xmlns:p14="http://schemas.microsoft.com/office/powerpoint/2010/main" val="253689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MODEL-BASED AND DATA-DRIVEN CONTROL OF A QUADRUPED ROBOT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 </a:t>
            </a:r>
            <a:fld id="{869F518B-0E9D-45D6-956E-1C11114F9F15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75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34</a:t>
            </a:fld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2057108" y="1318640"/>
            <a:ext cx="8077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THANKS FOR YOUR ATTENTION!!</a:t>
            </a:r>
          </a:p>
        </p:txBody>
      </p:sp>
      <p:pic>
        <p:nvPicPr>
          <p:cNvPr id="4" name="WhatsApp Video 2022-08-27 at 15.23.32">
            <a:hlinkClick r:id="" action="ppaction://media"/>
            <a:extLst>
              <a:ext uri="{FF2B5EF4-FFF2-40B4-BE49-F238E27FC236}">
                <a16:creationId xmlns:a16="http://schemas.microsoft.com/office/drawing/2014/main" id="{BA986AC8-0ED1-571F-AEEC-CC62FA195B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6192" y="2218959"/>
            <a:ext cx="2001157" cy="30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MODEL-BASED CONTROL</a:t>
            </a:r>
          </a:p>
        </p:txBody>
      </p:sp>
      <p:pic>
        <p:nvPicPr>
          <p:cNvPr id="13" name="Immagine 1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87C9A234-94C0-4749-BEC8-8BC1B3BC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1" y="1379823"/>
            <a:ext cx="9055565" cy="254013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08016EE-1153-2D8D-91C5-F2FBEF215815}"/>
              </a:ext>
            </a:extLst>
          </p:cNvPr>
          <p:cNvSpPr txBox="1"/>
          <p:nvPr/>
        </p:nvSpPr>
        <p:spPr>
          <a:xfrm>
            <a:off x="772985" y="4374360"/>
            <a:ext cx="1085305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srgbClr val="162230"/>
                </a:solidFill>
                <a:latin typeface="Century Gothic" pitchFamily="34" charset="0"/>
              </a:rPr>
              <a:t>The operator provides desired </a:t>
            </a:r>
            <a:r>
              <a:rPr lang="en-US" sz="2400" dirty="0">
                <a:solidFill>
                  <a:srgbClr val="C00000"/>
                </a:solidFill>
                <a:latin typeface="Century Gothic" pitchFamily="34" charset="0"/>
              </a:rPr>
              <a:t>translational velocity </a:t>
            </a:r>
            <a:r>
              <a:rPr lang="en-US" sz="2400" dirty="0">
                <a:solidFill>
                  <a:srgbClr val="162230"/>
                </a:solidFill>
                <a:latin typeface="Century Gothic" pitchFamily="34" charset="0"/>
              </a:rPr>
              <a:t>and </a:t>
            </a:r>
            <a:r>
              <a:rPr lang="en-US" sz="2400" dirty="0">
                <a:solidFill>
                  <a:srgbClr val="C00000"/>
                </a:solidFill>
                <a:latin typeface="Century Gothic" pitchFamily="34" charset="0"/>
              </a:rPr>
              <a:t>turning rate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srgbClr val="162230"/>
                </a:solidFill>
                <a:latin typeface="Century Gothic" pitchFamily="34" charset="0"/>
              </a:rPr>
              <a:t>These commands are used to plan the </a:t>
            </a:r>
            <a:r>
              <a:rPr lang="en-US" sz="2400" dirty="0" err="1">
                <a:solidFill>
                  <a:srgbClr val="162230"/>
                </a:solidFill>
                <a:latin typeface="Century Gothic" pitchFamily="34" charset="0"/>
              </a:rPr>
              <a:t>CoM</a:t>
            </a:r>
            <a:r>
              <a:rPr lang="en-US" sz="2400" dirty="0">
                <a:solidFill>
                  <a:srgbClr val="162230"/>
                </a:solidFill>
                <a:latin typeface="Century Gothic" pitchFamily="34" charset="0"/>
              </a:rPr>
              <a:t> reference trajectory</a:t>
            </a:r>
          </a:p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srgbClr val="162230"/>
                </a:solidFill>
                <a:latin typeface="Century Gothic" pitchFamily="34" charset="0"/>
              </a:rPr>
              <a:t>2 controllers: swing leg and stance leg control</a:t>
            </a:r>
          </a:p>
        </p:txBody>
      </p:sp>
    </p:spTree>
    <p:extLst>
      <p:ext uri="{BB962C8B-B14F-4D97-AF65-F5344CB8AC3E}">
        <p14:creationId xmlns:p14="http://schemas.microsoft.com/office/powerpoint/2010/main" val="149742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MODEL-BASED CONTROL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08016EE-1153-2D8D-91C5-F2FBEF215815}"/>
              </a:ext>
            </a:extLst>
          </p:cNvPr>
          <p:cNvSpPr txBox="1"/>
          <p:nvPr/>
        </p:nvSpPr>
        <p:spPr>
          <a:xfrm>
            <a:off x="579219" y="1228001"/>
            <a:ext cx="10853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srgbClr val="162230"/>
                </a:solidFill>
                <a:latin typeface="Century Gothic" pitchFamily="34" charset="0"/>
              </a:rPr>
              <a:t>Swing Leg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32AB3CE-5E46-DAD8-AEC9-42677F439EE7}"/>
                  </a:ext>
                </a:extLst>
              </p:cNvPr>
              <p:cNvSpPr txBox="1"/>
              <p:nvPr/>
            </p:nvSpPr>
            <p:spPr>
              <a:xfrm>
                <a:off x="1120916" y="2155347"/>
                <a:ext cx="9921662" cy="440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 +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32AB3CE-5E46-DAD8-AEC9-42677F439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6" y="2155347"/>
                <a:ext cx="9921662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2CC7473-3D7E-C0C8-B756-2646348B21F5}"/>
                  </a:ext>
                </a:extLst>
              </p:cNvPr>
              <p:cNvSpPr txBox="1"/>
              <p:nvPr/>
            </p:nvSpPr>
            <p:spPr>
              <a:xfrm>
                <a:off x="3112969" y="4818447"/>
                <a:ext cx="5588000" cy="389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2CC7473-3D7E-C0C8-B756-2646348B2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969" y="4818447"/>
                <a:ext cx="5588000" cy="389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3EB34BE-4E6B-FD5E-BF5F-214C86BBC05B}"/>
                  </a:ext>
                </a:extLst>
              </p:cNvPr>
              <p:cNvSpPr txBox="1"/>
              <p:nvPr/>
            </p:nvSpPr>
            <p:spPr>
              <a:xfrm>
                <a:off x="3218839" y="2839411"/>
                <a:ext cx="5588000" cy="440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3EB34BE-4E6B-FD5E-BF5F-214C86BB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39" y="2839411"/>
                <a:ext cx="5588000" cy="440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3C3E39-B7BA-0C79-D69E-E65E9A2E0967}"/>
              </a:ext>
            </a:extLst>
          </p:cNvPr>
          <p:cNvSpPr txBox="1"/>
          <p:nvPr/>
        </p:nvSpPr>
        <p:spPr>
          <a:xfrm>
            <a:off x="577617" y="4038807"/>
            <a:ext cx="10853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srgbClr val="162230"/>
                </a:solidFill>
                <a:latin typeface="Century Gothic" pitchFamily="34" charset="0"/>
              </a:rPr>
              <a:t>Stance Leg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485A69C-A7B4-650D-C27F-2AA07F2797FA}"/>
                  </a:ext>
                </a:extLst>
              </p:cNvPr>
              <p:cNvSpPr txBox="1"/>
              <p:nvPr/>
            </p:nvSpPr>
            <p:spPr>
              <a:xfrm>
                <a:off x="3218839" y="5444519"/>
                <a:ext cx="55880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𝑃𝐶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485A69C-A7B4-650D-C27F-2AA07F279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39" y="5444519"/>
                <a:ext cx="5588000" cy="369332"/>
              </a:xfrm>
              <a:prstGeom prst="rect">
                <a:avLst/>
              </a:prstGeom>
              <a:blipFill>
                <a:blip r:embed="rId7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81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MODEL-BASED CONTROL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08016EE-1153-2D8D-91C5-F2FBEF215815}"/>
              </a:ext>
            </a:extLst>
          </p:cNvPr>
          <p:cNvSpPr txBox="1"/>
          <p:nvPr/>
        </p:nvSpPr>
        <p:spPr>
          <a:xfrm>
            <a:off x="579219" y="1075600"/>
            <a:ext cx="10853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Neglecting the leg dynamics, the simplified </a:t>
            </a:r>
            <a:r>
              <a:rPr lang="en-US" sz="2200" dirty="0">
                <a:solidFill>
                  <a:srgbClr val="C00000"/>
                </a:solidFill>
                <a:latin typeface="Century Gothic" pitchFamily="34" charset="0"/>
              </a:rPr>
              <a:t>robot dynamic model </a:t>
            </a:r>
            <a:r>
              <a:rPr lang="en-US" sz="2200" dirty="0">
                <a:solidFill>
                  <a:srgbClr val="162230"/>
                </a:solidFill>
                <a:latin typeface="Century Gothic" pitchFamily="34" charset="0"/>
              </a:rPr>
              <a:t>is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A60C7F-A241-E64B-9CAC-25E27F11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7" y="1477657"/>
            <a:ext cx="10379529" cy="1844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B7A4614-C079-8E17-50E3-624178478D06}"/>
                  </a:ext>
                </a:extLst>
              </p:cNvPr>
              <p:cNvSpPr txBox="1"/>
              <p:nvPr/>
            </p:nvSpPr>
            <p:spPr>
              <a:xfrm>
                <a:off x="579220" y="3492229"/>
                <a:ext cx="11612780" cy="453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Adding the gravity term in the state vector, i.e.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2200" b="0" i="1" smtClean="0">
                                <a:solidFill>
                                  <a:srgbClr val="16223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2200" b="0" i="1" smtClean="0">
                                    <a:solidFill>
                                      <a:srgbClr val="1622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200" i="1">
                                          <a:solidFill>
                                            <a:srgbClr val="1622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200">
                                          <a:solidFill>
                                            <a:srgbClr val="1622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200" b="0" i="1" smtClean="0">
                                          <a:solidFill>
                                            <a:srgbClr val="1622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200" b="0" i="1" smtClean="0">
                                          <a:solidFill>
                                            <a:srgbClr val="1622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sz="2200" b="0" i="1" smtClean="0">
                                          <a:solidFill>
                                            <a:srgbClr val="1622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sz="2200" b="0" i="1" smtClean="0">
                                                <a:solidFill>
                                                  <a:srgbClr val="16223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2200" b="0" i="1" smtClean="0">
                                                <a:solidFill>
                                                  <a:srgbClr val="16223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</m:acc>
                                      </m:e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sz="2200" b="0" i="1" dirty="0" smtClean="0">
                                                <a:solidFill>
                                                  <a:srgbClr val="16223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it-IT" sz="2200" b="0" i="1" smtClean="0">
                                                    <a:solidFill>
                                                      <a:srgbClr val="16223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it-IT" sz="2200" b="0" i="1" smtClean="0">
                                                    <a:solidFill>
                                                      <a:srgbClr val="16223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</m:acc>
                                          </m:e>
                                        </m:acc>
                                      </m:e>
                                      <m:e>
                                        <m:r>
                                          <a:rPr lang="it-IT" sz="2200" b="0" i="1" smtClean="0">
                                            <a:solidFill>
                                              <a:srgbClr val="16223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2200" b="0" i="1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B7A4614-C079-8E17-50E3-624178478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20" y="3492229"/>
                <a:ext cx="11612780" cy="453522"/>
              </a:xfrm>
              <a:prstGeom prst="rect">
                <a:avLst/>
              </a:prstGeom>
              <a:blipFill>
                <a:blip r:embed="rId5"/>
                <a:stretch>
                  <a:fillRect l="-577" t="-8108" b="-229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1A0B3894-188E-639E-DFA7-81BE1BEFE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520" y="3945751"/>
            <a:ext cx="5812959" cy="695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01EAF55-585A-0456-2AA9-98B76CD95F6B}"/>
                  </a:ext>
                </a:extLst>
              </p:cNvPr>
              <p:cNvSpPr txBox="1"/>
              <p:nvPr/>
            </p:nvSpPr>
            <p:spPr>
              <a:xfrm>
                <a:off x="576061" y="4764433"/>
                <a:ext cx="8554775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:r>
                  <a:rPr lang="it-IT" sz="2200" dirty="0">
                    <a:solidFill>
                      <a:srgbClr val="162230"/>
                    </a:solidFill>
                    <a:latin typeface="Century Gothic" pitchFamily="34" charset="0"/>
                  </a:rPr>
                  <a:t>Subject to the following </a:t>
                </a:r>
                <a:r>
                  <a:rPr lang="it-IT" sz="2200" dirty="0" err="1">
                    <a:solidFill>
                      <a:srgbClr val="C00000"/>
                    </a:solidFill>
                    <a:latin typeface="Century Gothic" pitchFamily="34" charset="0"/>
                  </a:rPr>
                  <a:t>constraints</a:t>
                </a:r>
                <a:r>
                  <a:rPr lang="it-IT" sz="2200" dirty="0">
                    <a:solidFill>
                      <a:srgbClr val="162230"/>
                    </a:solidFill>
                    <a:latin typeface="Century Gothic" pitchFamily="34" charset="0"/>
                  </a:rPr>
                  <a:t>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it-IT" sz="2200" dirty="0">
                    <a:solidFill>
                      <a:srgbClr val="162230"/>
                    </a:solidFill>
                    <a:latin typeface="Century Gothic" pitchFamily="34" charset="0"/>
                  </a:rPr>
                  <a:t> </a:t>
                </a:r>
                <a:r>
                  <a:rPr lang="it-IT" sz="2200" dirty="0" err="1">
                    <a:solidFill>
                      <a:srgbClr val="162230"/>
                    </a:solidFill>
                    <a:latin typeface="Century Gothic" pitchFamily="34" charset="0"/>
                  </a:rPr>
                  <a:t>null</a:t>
                </a:r>
                <a:r>
                  <a:rPr lang="it-IT" sz="2200" dirty="0">
                    <a:solidFill>
                      <a:srgbClr val="162230"/>
                    </a:solidFill>
                    <a:latin typeface="Century Gothic" pitchFamily="34" charset="0"/>
                  </a:rPr>
                  <a:t> swing feet ground reaction force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it-IT" sz="2200" dirty="0">
                    <a:solidFill>
                      <a:srgbClr val="162230"/>
                    </a:solidFill>
                    <a:latin typeface="Century Gothic" pitchFamily="34" charset="0"/>
                  </a:rPr>
                  <a:t> </a:t>
                </a:r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limits on the minimum and maximum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162230"/>
                        </a:solidFill>
                        <a:latin typeface="Cambria Math" panose="02040503050406030204" pitchFamily="18" charset="0"/>
                      </a:rPr>
                      <m:t>𝐺𝑅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16223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 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200" dirty="0">
                    <a:solidFill>
                      <a:srgbClr val="162230"/>
                    </a:solidFill>
                    <a:latin typeface="Century Gothic" pitchFamily="34" charset="0"/>
                  </a:rPr>
                  <a:t> pyramid approximation of the friction cone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01EAF55-585A-0456-2AA9-98B76CD95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1" y="4764433"/>
                <a:ext cx="8554775" cy="1677382"/>
              </a:xfrm>
              <a:prstGeom prst="rect">
                <a:avLst/>
              </a:prstGeom>
              <a:blipFill>
                <a:blip r:embed="rId7"/>
                <a:stretch>
                  <a:fillRect l="-783" t="-2545" b="-6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>
            <a:extLst>
              <a:ext uri="{FF2B5EF4-FFF2-40B4-BE49-F238E27FC236}">
                <a16:creationId xmlns:a16="http://schemas.microsoft.com/office/drawing/2014/main" id="{281D933A-D478-3396-1385-13776D621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225" y="5067727"/>
            <a:ext cx="2701933" cy="1374088"/>
          </a:xfrm>
          <a:prstGeom prst="rect">
            <a:avLst/>
          </a:prstGeom>
        </p:spPr>
      </p:pic>
      <p:sp>
        <p:nvSpPr>
          <p:cNvPr id="4" name="Doppia parentesi quadra 3">
            <a:extLst>
              <a:ext uri="{FF2B5EF4-FFF2-40B4-BE49-F238E27FC236}">
                <a16:creationId xmlns:a16="http://schemas.microsoft.com/office/drawing/2014/main" id="{29796612-20ED-9DC5-3D6D-66A92D6441DD}"/>
              </a:ext>
            </a:extLst>
          </p:cNvPr>
          <p:cNvSpPr/>
          <p:nvPr/>
        </p:nvSpPr>
        <p:spPr>
          <a:xfrm>
            <a:off x="9302225" y="4899368"/>
            <a:ext cx="2595861" cy="1542447"/>
          </a:xfrm>
          <a:prstGeom prst="bracketPair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F3C8564-FC6E-8C2E-9A88-BCBD611CE790}"/>
              </a:ext>
            </a:extLst>
          </p:cNvPr>
          <p:cNvCxnSpPr/>
          <p:nvPr/>
        </p:nvCxnSpPr>
        <p:spPr>
          <a:xfrm flipV="1">
            <a:off x="8109857" y="5746399"/>
            <a:ext cx="892622" cy="2645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912B5348-DC9A-3B4A-3DFF-26A128966995}"/>
              </a:ext>
            </a:extLst>
          </p:cNvPr>
          <p:cNvSpPr/>
          <p:nvPr/>
        </p:nvSpPr>
        <p:spPr>
          <a:xfrm>
            <a:off x="816427" y="5617029"/>
            <a:ext cx="6716487" cy="824786"/>
          </a:xfrm>
          <a:prstGeom prst="bracketPair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8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MODEL PREDICTIVE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AB376B4-C73E-8C80-C49C-D60EF36BCB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640727"/>
                <a:ext cx="5755758" cy="4100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20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220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2200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22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it-IT" sz="22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sz="22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22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220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2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sz="22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200" b="0" i="1" kern="1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2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2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+1,</m:t>
                                                  </m:r>
                                                  <m: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𝑟𝑒𝑓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it-IT" sz="2200" b="0" i="1" kern="1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  <m:r>
                                        <a:rPr lang="en-US" sz="22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it-IT" sz="2200" b="0" i="1" kern="1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2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2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it-IT" sz="2200" b="0" i="1" kern="1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sz="2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it-IT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=0,…,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it-IT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it-I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ba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it-I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it-I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ba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∀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=0,…,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∀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=0,…,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it-IT" sz="2200" dirty="0">
                  <a:solidFill>
                    <a:schemeClr val="tx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GB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GB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2200" dirty="0">
                  <a:solidFill>
                    <a:schemeClr val="tx1"/>
                  </a:solidFill>
                </a:endParaRPr>
              </a:p>
              <a:p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2200" dirty="0">
                  <a:solidFill>
                    <a:schemeClr val="tx1"/>
                  </a:solidFill>
                </a:endParaRPr>
              </a:p>
              <a:p>
                <a:endParaRPr lang="it-I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AB376B4-C73E-8C80-C49C-D60EF36BC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40727"/>
                <a:ext cx="5755758" cy="4100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F3D7B06-B533-A137-2D88-7D1D3B5E1524}"/>
              </a:ext>
            </a:extLst>
          </p:cNvPr>
          <p:cNvCxnSpPr/>
          <p:nvPr/>
        </p:nvCxnSpPr>
        <p:spPr>
          <a:xfrm>
            <a:off x="6248400" y="3407222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05BCCB93-7F80-74F8-225C-28056D7AA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2567" y="1629838"/>
                <a:ext cx="5755758" cy="44988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20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220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2200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22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22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20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it-IT" sz="22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𝐻𝑈</m:t>
                              </m:r>
                              <m:r>
                                <a:rPr lang="it-IT" sz="22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it-IT" sz="2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it-IT" sz="22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ba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𝐶𝑈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bar>
                        <m:barPr>
                          <m:pos m:val="top"/>
                          <m:ctrlP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ba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0000"/>
                  </a:lnSpc>
                  <a:spcAft>
                    <a:spcPts val="800"/>
                  </a:spcAft>
                </a:pPr>
                <a:r>
                  <a:rPr lang="it-IT" sz="2200" kern="100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			 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𝑤h𝑒𝑟𝑒</m:t>
                    </m:r>
                  </m:oMath>
                </a14:m>
                <a:endParaRPr lang="it-IT" sz="2200" b="0" dirty="0">
                  <a:solidFill>
                    <a:schemeClr val="tx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=2(</m:t>
                      </m:r>
                      <m:sSubSup>
                        <m:sSubSup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𝑞𝑝</m:t>
                          </m:r>
                        </m:sub>
                        <m:sup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𝑞𝑝</m:t>
                          </m:r>
                        </m:sub>
                      </m:sSub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𝑞𝑝</m:t>
                          </m:r>
                        </m:sub>
                        <m:sup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𝑞𝑝</m:t>
                          </m:r>
                        </m:sub>
                      </m:sSub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𝑑𝑖𝑎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𝑑𝑖𝑎</m:t>
                      </m:r>
                      <m:sSub>
                        <m:sSubPr>
                          <m:ctrlP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it-I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2200" dirty="0">
                  <a:solidFill>
                    <a:schemeClr val="tx1"/>
                  </a:solidFill>
                </a:endParaRPr>
              </a:p>
              <a:p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2200" kern="1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sz="2200" dirty="0">
                  <a:solidFill>
                    <a:schemeClr val="tx1"/>
                  </a:solidFill>
                </a:endParaRPr>
              </a:p>
              <a:p>
                <a:endParaRPr lang="it-I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05BCCB93-7F80-74F8-225C-28056D7A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567" y="1629838"/>
                <a:ext cx="5755758" cy="44988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95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GAIT ANALYSIS – TROT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885235-11A8-1A97-8121-B890BFCF6EDA}"/>
              </a:ext>
            </a:extLst>
          </p:cNvPr>
          <p:cNvSpPr txBox="1"/>
          <p:nvPr/>
        </p:nvSpPr>
        <p:spPr>
          <a:xfrm>
            <a:off x="8776067" y="4349379"/>
            <a:ext cx="2593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Ground Reaction Forces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8E0F26-9D36-1EC7-8217-7F79622F14ED}"/>
              </a:ext>
            </a:extLst>
          </p:cNvPr>
          <p:cNvSpPr txBox="1"/>
          <p:nvPr/>
        </p:nvSpPr>
        <p:spPr>
          <a:xfrm>
            <a:off x="9074091" y="2198530"/>
            <a:ext cx="225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Angular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9FA26A-95DB-2021-6E06-EDE43C219A91}"/>
              </a:ext>
            </a:extLst>
          </p:cNvPr>
          <p:cNvSpPr txBox="1"/>
          <p:nvPr/>
        </p:nvSpPr>
        <p:spPr>
          <a:xfrm>
            <a:off x="9199489" y="10332"/>
            <a:ext cx="200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Linear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pic>
        <p:nvPicPr>
          <p:cNvPr id="50" name="trot">
            <a:hlinkClick r:id="" action="ppaction://media"/>
            <a:extLst>
              <a:ext uri="{FF2B5EF4-FFF2-40B4-BE49-F238E27FC236}">
                <a16:creationId xmlns:a16="http://schemas.microsoft.com/office/drawing/2014/main" id="{A131D78B-14A5-0C76-EED6-98F52DD85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021" y="1328864"/>
            <a:ext cx="7266215" cy="4087246"/>
          </a:xfrm>
          <a:prstGeom prst="rect">
            <a:avLst/>
          </a:prstGeom>
        </p:spPr>
      </p:pic>
      <p:pic>
        <p:nvPicPr>
          <p:cNvPr id="52" name="Immagine 51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99E953BC-FD57-E18A-D0A0-E2DDAB2DC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440" y="333008"/>
            <a:ext cx="3474515" cy="1800000"/>
          </a:xfrm>
          <a:prstGeom prst="rect">
            <a:avLst/>
          </a:prstGeom>
        </p:spPr>
      </p:pic>
      <p:pic>
        <p:nvPicPr>
          <p:cNvPr id="54" name="Immagine 53" descr="Immagine che contiene Diagramma, diagramma, linea, schermata&#10;&#10;Descrizione generata automaticamente">
            <a:extLst>
              <a:ext uri="{FF2B5EF4-FFF2-40B4-BE49-F238E27FC236}">
                <a16:creationId xmlns:a16="http://schemas.microsoft.com/office/drawing/2014/main" id="{0B4D80DA-B7D6-1097-5624-F52FFF3AB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261" y="2526721"/>
            <a:ext cx="3474515" cy="1800000"/>
          </a:xfrm>
          <a:prstGeom prst="rect">
            <a:avLst/>
          </a:prstGeom>
        </p:spPr>
      </p:pic>
      <p:pic>
        <p:nvPicPr>
          <p:cNvPr id="56" name="Immagine 55" descr="Immagine che contiene schermata, Diagramma, testo, linea&#10;&#10;Descrizione generata automaticamente">
            <a:extLst>
              <a:ext uri="{FF2B5EF4-FFF2-40B4-BE49-F238E27FC236}">
                <a16:creationId xmlns:a16="http://schemas.microsoft.com/office/drawing/2014/main" id="{DC512805-79AA-C91A-7DBF-BF43181ACF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6249" y="4660411"/>
            <a:ext cx="3458538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8D382BE-11A9-2A32-7E96-0F03C8D20CAA}"/>
                  </a:ext>
                </a:extLst>
              </p:cNvPr>
              <p:cNvSpPr txBox="1"/>
              <p:nvPr/>
            </p:nvSpPr>
            <p:spPr>
              <a:xfrm>
                <a:off x="2940490" y="5569966"/>
                <a:ext cx="2374460" cy="554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 err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=0.3 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8D382BE-11A9-2A32-7E96-0F03C8D2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90" y="5569966"/>
                <a:ext cx="2374460" cy="554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2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latin typeface="Century Gothic"/>
                <a:cs typeface="Century Gothic"/>
              </a:rPr>
              <a:t>MODEL-BASED AND DATA-DRIVEN CONTROL OF A QUADRUPED ROBOT</a:t>
            </a:r>
            <a:r>
              <a:rPr lang="it-IT" sz="1400" dirty="0">
                <a:latin typeface="Century Gothic"/>
                <a:cs typeface="Century Gothic"/>
              </a:rPr>
              <a:t>  </a:t>
            </a:r>
            <a:fld id="{869F518B-0E9D-45D6-956E-1C11114F9F15}" type="slidenum">
              <a:rPr lang="it-IT" sz="1400" smtClean="0"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 dirty="0">
                <a:latin typeface="Century Gothic"/>
                <a:cs typeface="Century Gothic"/>
              </a:rPr>
              <a:t> / 34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C3D28C-98FA-E217-3B7F-FF2448ADD5DE}"/>
              </a:ext>
            </a:extLst>
          </p:cNvPr>
          <p:cNvSpPr/>
          <p:nvPr/>
        </p:nvSpPr>
        <p:spPr>
          <a:xfrm>
            <a:off x="311722" y="3406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GAIT ANALYSIS – CRAWL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885235-11A8-1A97-8121-B890BFCF6EDA}"/>
              </a:ext>
            </a:extLst>
          </p:cNvPr>
          <p:cNvSpPr txBox="1"/>
          <p:nvPr/>
        </p:nvSpPr>
        <p:spPr>
          <a:xfrm>
            <a:off x="8776067" y="4349379"/>
            <a:ext cx="2593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Ground Reaction Forces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8E0F26-9D36-1EC7-8217-7F79622F14ED}"/>
              </a:ext>
            </a:extLst>
          </p:cNvPr>
          <p:cNvSpPr txBox="1"/>
          <p:nvPr/>
        </p:nvSpPr>
        <p:spPr>
          <a:xfrm>
            <a:off x="9074091" y="2198530"/>
            <a:ext cx="225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Angular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9FA26A-95DB-2021-6E06-EDE43C219A91}"/>
              </a:ext>
            </a:extLst>
          </p:cNvPr>
          <p:cNvSpPr txBox="1"/>
          <p:nvPr/>
        </p:nvSpPr>
        <p:spPr>
          <a:xfrm>
            <a:off x="9199489" y="10332"/>
            <a:ext cx="200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entury Gothic" pitchFamily="34" charset="0"/>
              </a:rPr>
              <a:t>Linear Velocities</a:t>
            </a:r>
            <a:endParaRPr lang="it-IT" sz="1600" b="1" dirty="0">
              <a:solidFill>
                <a:srgbClr val="C00000"/>
              </a:solidFill>
            </a:endParaRPr>
          </a:p>
        </p:txBody>
      </p:sp>
      <p:pic>
        <p:nvPicPr>
          <p:cNvPr id="41" name="crawl">
            <a:hlinkClick r:id="" action="ppaction://media"/>
            <a:extLst>
              <a:ext uri="{FF2B5EF4-FFF2-40B4-BE49-F238E27FC236}">
                <a16:creationId xmlns:a16="http://schemas.microsoft.com/office/drawing/2014/main" id="{0F9052FE-B7CB-6EA6-0DAA-BCC815099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021" y="1303649"/>
            <a:ext cx="7266215" cy="4087246"/>
          </a:xfrm>
          <a:prstGeom prst="rect">
            <a:avLst/>
          </a:prstGeom>
        </p:spPr>
      </p:pic>
      <p:pic>
        <p:nvPicPr>
          <p:cNvPr id="44" name="Immagine 43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496EC311-9C7D-CCAF-4AC0-4F7C5E9BA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427" y="340805"/>
            <a:ext cx="3474515" cy="1800000"/>
          </a:xfrm>
          <a:prstGeom prst="rect">
            <a:avLst/>
          </a:prstGeom>
        </p:spPr>
      </p:pic>
      <p:pic>
        <p:nvPicPr>
          <p:cNvPr id="46" name="Immagine 45" descr="Immagine che contiene Diagramma, diagramma, schermata, linea&#10;&#10;Descrizione generata automaticamente">
            <a:extLst>
              <a:ext uri="{FF2B5EF4-FFF2-40B4-BE49-F238E27FC236}">
                <a16:creationId xmlns:a16="http://schemas.microsoft.com/office/drawing/2014/main" id="{0746413A-62FC-DEC7-FBD0-E66C3DE50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2399" y="2526391"/>
            <a:ext cx="3474515" cy="1800000"/>
          </a:xfrm>
          <a:prstGeom prst="rect">
            <a:avLst/>
          </a:prstGeom>
        </p:spPr>
      </p:pic>
      <p:pic>
        <p:nvPicPr>
          <p:cNvPr id="48" name="Immagine 47" descr="Immagine che contiene Diagramma, diagramma, linea, schermata&#10;&#10;Descrizione generata automaticamente">
            <a:extLst>
              <a:ext uri="{FF2B5EF4-FFF2-40B4-BE49-F238E27FC236}">
                <a16:creationId xmlns:a16="http://schemas.microsoft.com/office/drawing/2014/main" id="{D65E3724-E65E-0B1D-BD81-190BC8CA8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4412" y="4643477"/>
            <a:ext cx="3458543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FCE0AFF-C17A-34A8-D1C2-565E27C21F77}"/>
                  </a:ext>
                </a:extLst>
              </p:cNvPr>
              <p:cNvSpPr txBox="1"/>
              <p:nvPr/>
            </p:nvSpPr>
            <p:spPr>
              <a:xfrm>
                <a:off x="2940490" y="5569966"/>
                <a:ext cx="2214440" cy="554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 err="1" smtClean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 dirty="0">
                              <a:solidFill>
                                <a:srgbClr val="16223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=0.2 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it-IT" sz="2400" b="0" i="0" dirty="0" smtClean="0">
                          <a:solidFill>
                            <a:srgbClr val="16223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rgbClr val="162230"/>
                  </a:solidFill>
                  <a:latin typeface="Century Gothic" pitchFamily="34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FCE0AFF-C17A-34A8-D1C2-565E27C2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90" y="5569966"/>
                <a:ext cx="2214440" cy="554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83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67825295474B540BF29DE946931DEA3" ma:contentTypeVersion="11" ma:contentTypeDescription="Creare un nuovo documento." ma:contentTypeScope="" ma:versionID="fd26f5d39073da27eeafeb9e3df904bc">
  <xsd:schema xmlns:xsd="http://www.w3.org/2001/XMLSchema" xmlns:xs="http://www.w3.org/2001/XMLSchema" xmlns:p="http://schemas.microsoft.com/office/2006/metadata/properties" xmlns:ns2="827ec4ee-d5db-437e-afc8-0af7186d3d0e" xmlns:ns3="42a48aec-3570-4e6b-b54c-c3e8f03f255a" targetNamespace="http://schemas.microsoft.com/office/2006/metadata/properties" ma:root="true" ma:fieldsID="6e59a32c7adc56e9d8369c55685be3f1" ns2:_="" ns3:_="">
    <xsd:import namespace="827ec4ee-d5db-437e-afc8-0af7186d3d0e"/>
    <xsd:import namespace="42a48aec-3570-4e6b-b54c-c3e8f03f25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c4ee-d5db-437e-afc8-0af7186d3d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48aec-3570-4e6b-b54c-c3e8f03f255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de45fe9d-4886-498a-9420-b5f8d61edb07}" ma:internalName="TaxCatchAll" ma:showField="CatchAllData" ma:web="42a48aec-3570-4e6b-b54c-c3e8f03f255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2a48aec-3570-4e6b-b54c-c3e8f03f255a" xsi:nil="true"/>
    <lcf76f155ced4ddcb4097134ff3c332f xmlns="827ec4ee-d5db-437e-afc8-0af7186d3d0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05DC1DD-5BD8-4249-A585-32D1B0B450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ED0F9F-6E9C-4C5D-8381-822BA42C2E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7ec4ee-d5db-437e-afc8-0af7186d3d0e"/>
    <ds:schemaRef ds:uri="42a48aec-3570-4e6b-b54c-c3e8f03f25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EC2265-C3EA-4A81-A89F-B8D154B307D4}">
  <ds:schemaRefs>
    <ds:schemaRef ds:uri="http://schemas.openxmlformats.org/package/2006/metadata/core-properties"/>
    <ds:schemaRef ds:uri="http://schemas.microsoft.com/office/2006/metadata/properties"/>
    <ds:schemaRef ds:uri="827ec4ee-d5db-437e-afc8-0af7186d3d0e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42a48aec-3570-4e6b-b54c-c3e8f03f255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2075</TotalTime>
  <Words>1594</Words>
  <Application>Microsoft Office PowerPoint</Application>
  <PresentationFormat>Widescreen</PresentationFormat>
  <Paragraphs>287</Paragraphs>
  <Slides>34</Slides>
  <Notes>33</Notes>
  <HiddenSlides>0</HiddenSlides>
  <MMClips>13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Century Gothic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VITO DANIELE PERFETTA</cp:lastModifiedBy>
  <cp:revision>230</cp:revision>
  <dcterms:created xsi:type="dcterms:W3CDTF">2013-09-05T14:27:33Z</dcterms:created>
  <dcterms:modified xsi:type="dcterms:W3CDTF">2024-07-01T07:53:59Z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0x010100667825295474B540BF29DE946931DEA3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2024-02-24T17:29:18Z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042a4ea3-cf4f-432f-a862-3822b8619a00</vt:lpwstr>
  </property>
  <property fmtid="{D5CDD505-2E9C-101B-9397-08002B2CF9AE}" pid="9" name="MSIP_Label_2ad0b24d-6422-44b0-b3de-abb3a9e8c81a_ContentBits">
    <vt:lpwstr>0</vt:lpwstr>
  </property>
  <property fmtid="{D5CDD505-2E9C-101B-9397-08002B2CF9AE}" pid="10" name="MediaServiceImageTags">
    <vt:lpwstr/>
  </property>
</Properties>
</file>